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268" r:id="rId3"/>
    <p:sldId id="257" r:id="rId4"/>
    <p:sldId id="269" r:id="rId5"/>
    <p:sldId id="303" r:id="rId6"/>
    <p:sldId id="304"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267" r:id="rId41"/>
    <p:sldId id="258" r:id="rId42"/>
    <p:sldId id="259" r:id="rId43"/>
    <p:sldId id="260" r:id="rId44"/>
    <p:sldId id="261" r:id="rId45"/>
    <p:sldId id="262" r:id="rId46"/>
    <p:sldId id="263" r:id="rId47"/>
    <p:sldId id="264" r:id="rId48"/>
    <p:sldId id="265" r:id="rId49"/>
    <p:sldId id="26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53"/>
    <p:restoredTop sz="94695"/>
  </p:normalViewPr>
  <p:slideViewPr>
    <p:cSldViewPr snapToGrid="0" snapToObjects="1">
      <p:cViewPr varScale="1">
        <p:scale>
          <a:sx n="113" d="100"/>
          <a:sy n="113" d="100"/>
        </p:scale>
        <p:origin x="68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E2D2D-CB73-0A4D-BA0C-64DDB6356D6A}" type="datetimeFigureOut">
              <a:rPr lang="en-US" smtClean="0"/>
              <a:t>9/30/17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D1FAA7-5318-D344-88B7-3997D44E10C5}" type="slidenum">
              <a:rPr lang="en-US" smtClean="0"/>
              <a:t>‹#›</a:t>
            </a:fld>
            <a:endParaRPr lang="en-US"/>
          </a:p>
        </p:txBody>
      </p:sp>
    </p:spTree>
    <p:extLst>
      <p:ext uri="{BB962C8B-B14F-4D97-AF65-F5344CB8AC3E}">
        <p14:creationId xmlns:p14="http://schemas.microsoft.com/office/powerpoint/2010/main" val="2096567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2</a:t>
            </a:fld>
            <a:endParaRPr lang="en-US"/>
          </a:p>
        </p:txBody>
      </p:sp>
    </p:spTree>
    <p:extLst>
      <p:ext uri="{BB962C8B-B14F-4D97-AF65-F5344CB8AC3E}">
        <p14:creationId xmlns:p14="http://schemas.microsoft.com/office/powerpoint/2010/main" val="1266096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3</a:t>
            </a:fld>
            <a:endParaRPr lang="en-US"/>
          </a:p>
        </p:txBody>
      </p:sp>
    </p:spTree>
    <p:extLst>
      <p:ext uri="{BB962C8B-B14F-4D97-AF65-F5344CB8AC3E}">
        <p14:creationId xmlns:p14="http://schemas.microsoft.com/office/powerpoint/2010/main" val="1105502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4</a:t>
            </a:fld>
            <a:endParaRPr lang="en-US"/>
          </a:p>
        </p:txBody>
      </p:sp>
    </p:spTree>
    <p:extLst>
      <p:ext uri="{BB962C8B-B14F-4D97-AF65-F5344CB8AC3E}">
        <p14:creationId xmlns:p14="http://schemas.microsoft.com/office/powerpoint/2010/main" val="582919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8</a:t>
            </a:fld>
            <a:endParaRPr lang="en-US"/>
          </a:p>
        </p:txBody>
      </p:sp>
    </p:spTree>
    <p:extLst>
      <p:ext uri="{BB962C8B-B14F-4D97-AF65-F5344CB8AC3E}">
        <p14:creationId xmlns:p14="http://schemas.microsoft.com/office/powerpoint/2010/main" val="704476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9/30/17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35410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9/30/17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14798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9/30/17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249752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9/30/17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43636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7A204B-922A-AC4D-B4FC-BAFA0990F07C}" type="datetimeFigureOut">
              <a:rPr lang="en-US" smtClean="0"/>
              <a:t>9/30/17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666402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7A204B-922A-AC4D-B4FC-BAFA0990F07C}" type="datetimeFigureOut">
              <a:rPr lang="en-US" smtClean="0"/>
              <a:t>9/30/17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88738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7A204B-922A-AC4D-B4FC-BAFA0990F07C}" type="datetimeFigureOut">
              <a:rPr lang="en-US" smtClean="0"/>
              <a:t>9/30/17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775383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7A204B-922A-AC4D-B4FC-BAFA0990F07C}" type="datetimeFigureOut">
              <a:rPr lang="en-US" smtClean="0"/>
              <a:t>9/30/17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938588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7A204B-922A-AC4D-B4FC-BAFA0990F07C}" type="datetimeFigureOut">
              <a:rPr lang="en-US" smtClean="0"/>
              <a:t>9/30/17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88439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9/30/17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3900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9/30/17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7968146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A204B-922A-AC4D-B4FC-BAFA0990F07C}" type="datetimeFigureOut">
              <a:rPr lang="en-US" smtClean="0"/>
              <a:t>9/30/17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F5CED-00E3-654C-86B8-851D992E5F67}" type="slidenum">
              <a:rPr lang="en-US" smtClean="0"/>
              <a:t>‹#›</a:t>
            </a:fld>
            <a:endParaRPr lang="en-US"/>
          </a:p>
        </p:txBody>
      </p:sp>
    </p:spTree>
    <p:extLst>
      <p:ext uri="{BB962C8B-B14F-4D97-AF65-F5344CB8AC3E}">
        <p14:creationId xmlns:p14="http://schemas.microsoft.com/office/powerpoint/2010/main" val="800392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pacy-io/spaCy" TargetMode="External"/><Relationship Id="rId4" Type="http://schemas.openxmlformats.org/officeDocument/2006/relationships/hyperlink" Target="http://nlp.stanford.edu/software/index.shtml" TargetMode="External"/><Relationship Id="rId5" Type="http://schemas.openxmlformats.org/officeDocument/2006/relationships/hyperlink" Target="https://github.com/fxsjy/jieba#jieba-1" TargetMode="External"/><Relationship Id="rId6" Type="http://schemas.openxmlformats.org/officeDocument/2006/relationships/hyperlink" Target="https://github.com/isnowfy/snownlp" TargetMode="External"/><Relationship Id="rId7" Type="http://schemas.openxmlformats.org/officeDocument/2006/relationships/hyperlink" Target="http://www.nltk.org/" TargetMode="External"/><Relationship Id="rId8" Type="http://schemas.openxmlformats.org/officeDocument/2006/relationships/hyperlink" Target="http://textblob.readthedocs.org/" TargetMode="External"/><Relationship Id="rId1" Type="http://schemas.openxmlformats.org/officeDocument/2006/relationships/slideLayout" Target="../slideLayouts/slideLayout2.xml"/><Relationship Id="rId2" Type="http://schemas.openxmlformats.org/officeDocument/2006/relationships/hyperlink" Target="https://github.com/mit-nlp/MITI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rownpku/rasa_nlu_chi.gi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cc.gnu.org/wiki/GFortranBinaries#MacO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hub.docker.com/_/postgre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zure.microsoft.com/en-in/services/iot-hub/" TargetMode="External"/><Relationship Id="rId3" Type="http://schemas.openxmlformats.org/officeDocument/2006/relationships/hyperlink" Target="http://www.pubnub.co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Architecture Design</a:t>
            </a:r>
            <a:endParaRPr lang="en-US" dirty="0"/>
          </a:p>
        </p:txBody>
      </p:sp>
      <p:sp>
        <p:nvSpPr>
          <p:cNvPr id="3" name="Subtitle 2"/>
          <p:cNvSpPr>
            <a:spLocks noGrp="1"/>
          </p:cNvSpPr>
          <p:nvPr>
            <p:ph type="subTitle" idx="1"/>
          </p:nvPr>
        </p:nvSpPr>
        <p:spPr/>
        <p:txBody>
          <a:bodyPr/>
          <a:lstStyle/>
          <a:p>
            <a:r>
              <a:rPr lang="en-US" dirty="0" smtClean="0"/>
              <a:t>v0.1</a:t>
            </a:r>
            <a:endParaRPr lang="en-US" dirty="0"/>
          </a:p>
        </p:txBody>
      </p:sp>
    </p:spTree>
    <p:extLst>
      <p:ext uri="{BB962C8B-B14F-4D97-AF65-F5344CB8AC3E}">
        <p14:creationId xmlns:p14="http://schemas.microsoft.com/office/powerpoint/2010/main" val="798793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51178" y="764470"/>
          <a:ext cx="11794066" cy="5603593"/>
        </p:xfrm>
        <a:graphic>
          <a:graphicData uri="http://schemas.openxmlformats.org/drawingml/2006/table">
            <a:tbl>
              <a:tblPr firstRow="1" bandRow="1">
                <a:tableStyleId>{5C22544A-7EE6-4342-B048-85BDC9FD1C3A}</a:tableStyleId>
              </a:tblPr>
              <a:tblGrid>
                <a:gridCol w="1655474"/>
                <a:gridCol w="6207237"/>
                <a:gridCol w="3931355"/>
              </a:tblGrid>
              <a:tr h="522650">
                <a:tc>
                  <a:txBody>
                    <a:bodyPr/>
                    <a:lstStyle/>
                    <a:p>
                      <a:r>
                        <a:rPr lang="en-US" sz="1600" dirty="0" smtClean="0"/>
                        <a:t>Competitors</a:t>
                      </a:r>
                      <a:endParaRPr lang="en-US" sz="1600" dirty="0"/>
                    </a:p>
                  </a:txBody>
                  <a:tcPr/>
                </a:tc>
                <a:tc>
                  <a:txBody>
                    <a:bodyPr/>
                    <a:lstStyle/>
                    <a:p>
                      <a:r>
                        <a:rPr lang="en-US" sz="1600" dirty="0" smtClean="0"/>
                        <a:t>Advantage</a:t>
                      </a:r>
                      <a:endParaRPr lang="en-US" sz="1600" dirty="0"/>
                    </a:p>
                  </a:txBody>
                  <a:tcPr/>
                </a:tc>
                <a:tc>
                  <a:txBody>
                    <a:bodyPr/>
                    <a:lstStyle/>
                    <a:p>
                      <a:r>
                        <a:rPr lang="en-US" sz="1600" dirty="0" smtClean="0"/>
                        <a:t>Disadvantages</a:t>
                      </a:r>
                    </a:p>
                  </a:txBody>
                  <a:tcPr/>
                </a:tc>
              </a:tr>
              <a:tr h="22463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API.ai</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Smarter and can learn alternative phrases which can trigger intents and understand alternative entities. Allows you to manage context parameters through the UI. Easily add entities by highlighting them in the sample utterances through the UI. Allows you to mark entities/parameters as required so the platform manages retrieving the entity/parameter values from the user without having to go to your business logic. Alexa requires you to manage this yourself in the business logic code. Rich set of domains for building chat bots with out of the box functionality (small talk, weather, flight, news, etc.).</a:t>
                      </a:r>
                      <a:endParaRPr lang="en-US" sz="1200" dirty="0"/>
                    </a:p>
                  </a:txBody>
                  <a:tcPr/>
                </a:tc>
                <a:tc>
                  <a:txBody>
                    <a:bodyPr/>
                    <a:lstStyle/>
                    <a:p>
                      <a:r>
                        <a:rPr lang="en-US" sz="1200" b="0" i="0" kern="1200" dirty="0" smtClean="0">
                          <a:solidFill>
                            <a:schemeClr val="dk1"/>
                          </a:solidFill>
                          <a:effectLst/>
                          <a:latin typeface="+mn-lt"/>
                          <a:ea typeface="+mn-ea"/>
                          <a:cs typeface="+mn-cs"/>
                        </a:rPr>
                        <a:t>Lack of diagnostic tools to measure the true positives, true negatives, false positives and false negatives related to intent and entity matching. Microsoft LUIS provides detailed metrics on how your intents and entities are being resolved. Lack of visualization of conversation flows. </a:t>
                      </a:r>
                      <a:r>
                        <a:rPr lang="en-US" sz="1200" b="0" i="0" kern="1200" dirty="0" err="1" smtClean="0">
                          <a:solidFill>
                            <a:schemeClr val="dk1"/>
                          </a:solidFill>
                          <a:effectLst/>
                          <a:latin typeface="+mn-lt"/>
                          <a:ea typeface="+mn-ea"/>
                          <a:cs typeface="+mn-cs"/>
                        </a:rPr>
                        <a:t>Wit.ai</a:t>
                      </a:r>
                      <a:r>
                        <a:rPr lang="en-US" sz="1200" b="0" i="0" kern="1200" dirty="0" smtClean="0">
                          <a:solidFill>
                            <a:schemeClr val="dk1"/>
                          </a:solidFill>
                          <a:effectLst/>
                          <a:latin typeface="+mn-lt"/>
                          <a:ea typeface="+mn-ea"/>
                          <a:cs typeface="+mn-cs"/>
                        </a:rPr>
                        <a:t> has a nice “Stories” feature which allows you to visually represent the conversation flows, business logic invocations, context variables, and branching logic. </a:t>
                      </a:r>
                      <a:endParaRPr lang="en-US" sz="1200" dirty="0"/>
                    </a:p>
                  </a:txBody>
                  <a:tcPr/>
                </a:tc>
              </a:tr>
              <a:tr h="5226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Wit.ai</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r>
                      <a:br>
                        <a:rPr lang="en-US" sz="1200" dirty="0" smtClean="0"/>
                      </a:br>
                      <a:endParaRPr lang="en-US" sz="1200" dirty="0"/>
                    </a:p>
                  </a:txBody>
                  <a:tcPr/>
                </a:tc>
                <a:tc>
                  <a:txBody>
                    <a:bodyPr/>
                    <a:lstStyle/>
                    <a:p>
                      <a:pPr marL="171450" marR="0" indent="-171450" algn="l" defTabSz="914400" rtl="0" eaLnBrk="1" fontAlgn="auto" latinLnBrk="0" hangingPunct="1">
                        <a:lnSpc>
                          <a:spcPct val="100000"/>
                        </a:lnSpc>
                        <a:spcBef>
                          <a:spcPts val="0"/>
                        </a:spcBef>
                        <a:spcAft>
                          <a:spcPts val="0"/>
                        </a:spcAft>
                        <a:buClrTx/>
                        <a:buSzTx/>
                        <a:buFont typeface="Wingdings" charset="2"/>
                        <a:buChar char="ü"/>
                        <a:tabLst/>
                        <a:defRPr/>
                      </a:pPr>
                      <a:r>
                        <a:rPr lang="en-US" sz="1200" dirty="0" smtClean="0"/>
                        <a:t>Easier to develop applications using the developer UI. Smarter and can learn alternative phrases which can trigger intents and alternative entities. Allows you to manage context parameters through the UI. </a:t>
                      </a:r>
                    </a:p>
                    <a:p>
                      <a:pPr marL="171450" marR="0" indent="-171450" algn="l" defTabSz="914400" rtl="0" eaLnBrk="1" fontAlgn="auto" latinLnBrk="0" hangingPunct="1">
                        <a:lnSpc>
                          <a:spcPct val="100000"/>
                        </a:lnSpc>
                        <a:spcBef>
                          <a:spcPts val="0"/>
                        </a:spcBef>
                        <a:spcAft>
                          <a:spcPts val="0"/>
                        </a:spcAft>
                        <a:buClrTx/>
                        <a:buSzTx/>
                        <a:buFont typeface="Wingdings" charset="2"/>
                        <a:buChar char="ü"/>
                        <a:tabLst/>
                        <a:defRPr/>
                      </a:pPr>
                      <a:r>
                        <a:rPr lang="en-US" sz="1200" dirty="0" smtClean="0"/>
                        <a:t>Easily add entities by highlighting them in the sample utterances through the UI. </a:t>
                      </a:r>
                    </a:p>
                    <a:p>
                      <a:pPr marL="171450" marR="0" indent="-171450" algn="l" defTabSz="914400" rtl="0" eaLnBrk="1" fontAlgn="auto" latinLnBrk="0" hangingPunct="1">
                        <a:lnSpc>
                          <a:spcPct val="100000"/>
                        </a:lnSpc>
                        <a:spcBef>
                          <a:spcPts val="0"/>
                        </a:spcBef>
                        <a:spcAft>
                          <a:spcPts val="0"/>
                        </a:spcAft>
                        <a:buClrTx/>
                        <a:buSzTx/>
                        <a:buFont typeface="Wingdings" charset="2"/>
                        <a:buChar char="ü"/>
                        <a:tabLst/>
                        <a:defRPr/>
                      </a:pPr>
                      <a:r>
                        <a:rPr lang="en-US" sz="1200" dirty="0" smtClean="0">
                          <a:solidFill>
                            <a:srgbClr val="FF0000"/>
                          </a:solidFill>
                        </a:rPr>
                        <a:t>Visually see and edit the conversation flow tree. </a:t>
                      </a:r>
                    </a:p>
                    <a:p>
                      <a:pPr marL="171450" marR="0" indent="-171450" algn="l" defTabSz="914400" rtl="0" eaLnBrk="1" fontAlgn="auto" latinLnBrk="0" hangingPunct="1">
                        <a:lnSpc>
                          <a:spcPct val="100000"/>
                        </a:lnSpc>
                        <a:spcBef>
                          <a:spcPts val="0"/>
                        </a:spcBef>
                        <a:spcAft>
                          <a:spcPts val="0"/>
                        </a:spcAft>
                        <a:buClrTx/>
                        <a:buSzTx/>
                        <a:buFont typeface="Wingdings" charset="2"/>
                        <a:buChar char="ü"/>
                        <a:tabLst/>
                        <a:defRPr/>
                      </a:pPr>
                      <a:r>
                        <a:rPr lang="en-US" sz="1200" dirty="0" err="1" smtClean="0"/>
                        <a:t>Wit.ai</a:t>
                      </a:r>
                      <a:r>
                        <a:rPr lang="en-US" sz="1200" dirty="0" smtClean="0"/>
                        <a:t> also supports the idea of roles for entities. When you say "from LA to New York" both LA and New York are location entities but you can further distinguish between a </a:t>
                      </a:r>
                      <a:r>
                        <a:rPr lang="en-US" sz="1200" dirty="0" err="1" smtClean="0"/>
                        <a:t>fromLocation</a:t>
                      </a:r>
                      <a:r>
                        <a:rPr lang="en-US" sz="1200" dirty="0" smtClean="0"/>
                        <a:t> (LA) and </a:t>
                      </a:r>
                      <a:r>
                        <a:rPr lang="en-US" sz="1200" dirty="0" err="1" smtClean="0"/>
                        <a:t>toLocation</a:t>
                      </a:r>
                      <a:r>
                        <a:rPr lang="en-US" sz="1200" dirty="0" smtClean="0"/>
                        <a:t> (New York). The only other framework to support this feature is LUIS (with hierarchical entities).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Does NOT have the required slot/parameter feature so you have to invoke business logic after every interaction which gathers slot/parameter information from the user to gather any missing information which was not spoken by the user. Limited predefined reusable domains of global skills. Some diagnostics but very limited in comparison to MS LUIS. </a:t>
                      </a:r>
                      <a:r>
                        <a:rPr lang="en-US" sz="1200" dirty="0" err="1" smtClean="0"/>
                        <a:t>Webhook</a:t>
                      </a:r>
                      <a:r>
                        <a:rPr lang="en-US" sz="1200" dirty="0" smtClean="0"/>
                        <a:t> integration is unclear. All of the documented examples only invoke logic in interactive mode locally or only work with Facebook messenger apps. Although, you can specify context variables for missing required parameters, you have to manage the retrieval of missing required parameters by using "Bot Executes" logic, context variables, and jumps. Both </a:t>
                      </a:r>
                      <a:r>
                        <a:rPr lang="en-US" sz="1200" dirty="0" err="1" smtClean="0"/>
                        <a:t>API.ai</a:t>
                      </a:r>
                      <a:r>
                        <a:rPr lang="en-US" sz="1200" dirty="0" smtClean="0"/>
                        <a:t> and LUIS handle the prompting for missing required parameters by just configuring them as "required" in their development UI.</a:t>
                      </a:r>
                      <a:endParaRPr lang="en-US" sz="1200" dirty="0"/>
                    </a:p>
                  </a:txBody>
                  <a:tcPr/>
                </a:tc>
              </a:tr>
            </a:tbl>
          </a:graphicData>
        </a:graphic>
      </p:graphicFrame>
    </p:spTree>
    <p:extLst>
      <p:ext uri="{BB962C8B-B14F-4D97-AF65-F5344CB8AC3E}">
        <p14:creationId xmlns:p14="http://schemas.microsoft.com/office/powerpoint/2010/main" val="1378745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06023" y="290338"/>
          <a:ext cx="11794066" cy="6258892"/>
        </p:xfrm>
        <a:graphic>
          <a:graphicData uri="http://schemas.openxmlformats.org/drawingml/2006/table">
            <a:tbl>
              <a:tblPr firstRow="1" bandRow="1">
                <a:tableStyleId>{5C22544A-7EE6-4342-B048-85BDC9FD1C3A}</a:tableStyleId>
              </a:tblPr>
              <a:tblGrid>
                <a:gridCol w="1655474"/>
                <a:gridCol w="6605170"/>
                <a:gridCol w="3533422"/>
              </a:tblGrid>
              <a:tr h="406732">
                <a:tc>
                  <a:txBody>
                    <a:bodyPr/>
                    <a:lstStyle/>
                    <a:p>
                      <a:r>
                        <a:rPr lang="en-US" sz="1600" dirty="0" smtClean="0"/>
                        <a:t>Competitors</a:t>
                      </a:r>
                      <a:endParaRPr lang="en-US" sz="1600" dirty="0"/>
                    </a:p>
                  </a:txBody>
                  <a:tcPr/>
                </a:tc>
                <a:tc>
                  <a:txBody>
                    <a:bodyPr/>
                    <a:lstStyle/>
                    <a:p>
                      <a:r>
                        <a:rPr lang="en-US" sz="1600" dirty="0" smtClean="0"/>
                        <a:t>Advantage</a:t>
                      </a:r>
                      <a:endParaRPr lang="en-US" sz="1600" dirty="0"/>
                    </a:p>
                  </a:txBody>
                  <a:tcPr/>
                </a:tc>
                <a:tc>
                  <a:txBody>
                    <a:bodyPr/>
                    <a:lstStyle/>
                    <a:p>
                      <a:r>
                        <a:rPr lang="en-US" sz="1600" dirty="0" smtClean="0"/>
                        <a:t>Disadvantages</a:t>
                      </a:r>
                    </a:p>
                  </a:txBody>
                  <a:tcPr/>
                </a:tc>
              </a:tr>
              <a:tr h="39151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Alexa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Alexa is pretty straight forward to program and develop AI assistant applications with. Applications can run on any platform. You have full control because you have to manage all of the interactions in code (context, session, required parameters, etc.)</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Intent Chaining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 intent performs an action in response to natural language user input. Amazon Lex can transfer control dynamically from one intent to another based on end user input.  This enables you to simplify complex conversations by breaking them into smaller components.  For example, in a travel bot, after a user has booked a flight, you can build your bot to subsequently ask if the user also wants to make a hotel or a car reservation. The user response could then result in either making additional reservations, or decline any additional bookings. Amazon Lex will handle the flow accordingly.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Utility Prompts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Amazon Lex provides two types of prompts: confirmation prompts that enable you to confirm an action before fulfilling it; and error-handling prompts, that request the user to repeat input for additional clarity. Confirmation prompts allow you to confirm the intent of the user before executing back-end business logic (for example, "Would you like to confirm your reservation now?"). Error-handling prompts address scenarios where the user input is not understood, allowing for a graceful handling of error scenarios. For example, if a user’s speech input is not clear or audible, or doesn’t map to a known intent, you can configure Amazon Lex to prompt the user to repeat information, for example, “Sorry I didn’t get that.” or “Can you please repeat that?”. You can set the number of retries and also specify the goodbye message before your app stops prompting the user.</a:t>
                      </a:r>
                    </a:p>
                  </a:txBody>
                  <a:tcPr/>
                </a:tc>
                <a:tc>
                  <a:txBody>
                    <a:bodyPr/>
                    <a:lstStyle/>
                    <a:p>
                      <a:r>
                        <a:rPr lang="en-US" sz="1200" b="0" i="0" kern="1200" dirty="0" smtClean="0">
                          <a:solidFill>
                            <a:schemeClr val="dk1"/>
                          </a:solidFill>
                          <a:effectLst/>
                          <a:latin typeface="+mn-lt"/>
                          <a:ea typeface="+mn-ea"/>
                          <a:cs typeface="+mn-cs"/>
                        </a:rPr>
                        <a:t>Every triggered intent requires a </a:t>
                      </a:r>
                      <a:r>
                        <a:rPr lang="en-US" sz="1200" b="0" i="0" kern="1200" dirty="0" err="1" smtClean="0">
                          <a:solidFill>
                            <a:schemeClr val="dk1"/>
                          </a:solidFill>
                          <a:effectLst/>
                          <a:latin typeface="+mn-lt"/>
                          <a:ea typeface="+mn-ea"/>
                          <a:cs typeface="+mn-cs"/>
                        </a:rPr>
                        <a:t>webhook</a:t>
                      </a:r>
                      <a:r>
                        <a:rPr lang="en-US" sz="1200" b="0" i="0" kern="1200" dirty="0" smtClean="0">
                          <a:solidFill>
                            <a:schemeClr val="dk1"/>
                          </a:solidFill>
                          <a:effectLst/>
                          <a:latin typeface="+mn-lt"/>
                          <a:ea typeface="+mn-ea"/>
                          <a:cs typeface="+mn-cs"/>
                        </a:rPr>
                        <a:t> call. No development UI—you have to input your intent schema, utterances, slots and manage all of the relationships manually. Relatively weak in terms of machine learning. Harder to develop with in comparison to </a:t>
                      </a:r>
                      <a:r>
                        <a:rPr lang="en-US" sz="1200" b="0" i="0" kern="1200" dirty="0" err="1" smtClean="0">
                          <a:solidFill>
                            <a:schemeClr val="dk1"/>
                          </a:solidFill>
                          <a:effectLst/>
                          <a:latin typeface="+mn-lt"/>
                          <a:ea typeface="+mn-ea"/>
                          <a:cs typeface="+mn-cs"/>
                        </a:rPr>
                        <a:t>API.ai</a:t>
                      </a:r>
                      <a:r>
                        <a:rPr lang="en-US" sz="1200" b="0" i="0" kern="1200" dirty="0" smtClean="0">
                          <a:solidFill>
                            <a:schemeClr val="dk1"/>
                          </a:solidFill>
                          <a:effectLst/>
                          <a:latin typeface="+mn-lt"/>
                          <a:ea typeface="+mn-ea"/>
                          <a:cs typeface="+mn-cs"/>
                        </a:rPr>
                        <a:t> and </a:t>
                      </a:r>
                      <a:r>
                        <a:rPr lang="en-US" sz="1200" b="0" i="0" kern="1200" dirty="0" err="1" smtClean="0">
                          <a:solidFill>
                            <a:schemeClr val="dk1"/>
                          </a:solidFill>
                          <a:effectLst/>
                          <a:latin typeface="+mn-lt"/>
                          <a:ea typeface="+mn-ea"/>
                          <a:cs typeface="+mn-cs"/>
                        </a:rPr>
                        <a:t>Wit.ai</a:t>
                      </a:r>
                      <a:r>
                        <a:rPr lang="en-US" sz="1200" b="0" i="0" kern="1200" dirty="0" smtClean="0">
                          <a:solidFill>
                            <a:schemeClr val="dk1"/>
                          </a:solidFill>
                          <a:effectLst/>
                          <a:latin typeface="+mn-lt"/>
                          <a:ea typeface="+mn-ea"/>
                          <a:cs typeface="+mn-cs"/>
                        </a:rPr>
                        <a:t>. Limited diagnostic tools. Have to input exact phrases which trigger intents. Limited predefined reusable domains of global skills. You have to manage the retrieval of missing required parameters in your business logic. Both </a:t>
                      </a:r>
                      <a:r>
                        <a:rPr lang="en-US" sz="1200" b="0" i="0" kern="1200" dirty="0" err="1" smtClean="0">
                          <a:solidFill>
                            <a:schemeClr val="dk1"/>
                          </a:solidFill>
                          <a:effectLst/>
                          <a:latin typeface="+mn-lt"/>
                          <a:ea typeface="+mn-ea"/>
                          <a:cs typeface="+mn-cs"/>
                        </a:rPr>
                        <a:t>API.ai</a:t>
                      </a:r>
                      <a:r>
                        <a:rPr lang="en-US" sz="1200" b="0" i="0" kern="1200" dirty="0" smtClean="0">
                          <a:solidFill>
                            <a:schemeClr val="dk1"/>
                          </a:solidFill>
                          <a:effectLst/>
                          <a:latin typeface="+mn-lt"/>
                          <a:ea typeface="+mn-ea"/>
                          <a:cs typeface="+mn-cs"/>
                        </a:rPr>
                        <a:t> and LUIS provide automated prompting for missing required parameters once configured in their development UI.</a:t>
                      </a:r>
                      <a:endParaRPr lang="en-US" sz="1200" dirty="0"/>
                    </a:p>
                  </a:txBody>
                  <a:tcPr/>
                </a:tc>
              </a:tr>
              <a:tr h="16530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MS LUIS (Language Understanding Intelligent Service)/Cortana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r>
                      <a:br>
                        <a:rPr lang="en-US" sz="1200" dirty="0" smtClean="0"/>
                      </a:b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Smarter and can learn alternative phrases which can trigger intents and alternative entities. Easily add entities by highlighting then in the sample utterances through the UI. Allows you to mark entities/parameters as required so the platform manages retrieving the entity/parameter values from the user without having to go to your business logic. LUIS provides richer metrics to understand how well your AI assistant app is working. LUIS also supports something called composite entities. Think of composite entities as a grouping of entities into a single predefined entity. For example, in "2 adult first </a:t>
                      </a:r>
                      <a:r>
                        <a:rPr lang="en-US" sz="1200" dirty="0" err="1" smtClean="0"/>
                        <a:t>classtickets</a:t>
                      </a:r>
                      <a:r>
                        <a:rPr lang="en-US" sz="1200" dirty="0" smtClean="0"/>
                        <a:t> from LA to NY"--2 is the number of tickets, adult is the ticket type, and first is the ticket class but all of the entities together constitute a ticket order composite entity. None of the other AI frameworks support composite entities.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Does not allow you to manage context parameters through the UI or filter intents based on context parameters set in previous intents as </a:t>
                      </a:r>
                      <a:r>
                        <a:rPr lang="en-US" sz="1200" dirty="0" err="1" smtClean="0"/>
                        <a:t>API.ai</a:t>
                      </a:r>
                      <a:r>
                        <a:rPr lang="en-US" sz="1200" dirty="0" smtClean="0"/>
                        <a:t> does. You have to manage these yourself similar to Alexa. Does not include a rich set of domains for building chat bots like </a:t>
                      </a:r>
                      <a:r>
                        <a:rPr lang="en-US" sz="1200" dirty="0" err="1" smtClean="0"/>
                        <a:t>API.ai</a:t>
                      </a:r>
                      <a:r>
                        <a:rPr lang="en-US" sz="1200" dirty="0" smtClean="0"/>
                        <a:t>. Building apps with Cortana and LUIS requires you to build UWP (Universal Windows Platform) apps (ultimately tying you to the windows platform).</a:t>
                      </a:r>
                    </a:p>
                  </a:txBody>
                  <a:tcPr/>
                </a:tc>
              </a:tr>
            </a:tbl>
          </a:graphicData>
        </a:graphic>
      </p:graphicFrame>
    </p:spTree>
    <p:extLst>
      <p:ext uri="{BB962C8B-B14F-4D97-AF65-F5344CB8AC3E}">
        <p14:creationId xmlns:p14="http://schemas.microsoft.com/office/powerpoint/2010/main" val="1235319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689" y="396173"/>
            <a:ext cx="10515600" cy="878064"/>
          </a:xfrm>
        </p:spPr>
        <p:txBody>
          <a:bodyPr/>
          <a:lstStyle/>
          <a:p>
            <a:r>
              <a:rPr lang="en-US" altLang="zh-CN" dirty="0"/>
              <a:t>Machine</a:t>
            </a:r>
            <a:r>
              <a:rPr lang="zh-CN" altLang="en-US" dirty="0"/>
              <a:t> </a:t>
            </a:r>
            <a:r>
              <a:rPr lang="en-US" altLang="zh-CN" dirty="0"/>
              <a:t>Learning</a:t>
            </a:r>
            <a:r>
              <a:rPr lang="zh-CN" altLang="en-US" dirty="0"/>
              <a:t> </a:t>
            </a:r>
            <a:r>
              <a:rPr lang="en-US" altLang="zh-CN" dirty="0"/>
              <a:t>based</a:t>
            </a:r>
            <a:r>
              <a:rPr lang="zh-CN" altLang="en-US" dirty="0"/>
              <a:t> </a:t>
            </a:r>
            <a:r>
              <a:rPr lang="en-US" altLang="zh-CN" dirty="0"/>
              <a:t>NLU</a:t>
            </a:r>
            <a:endParaRPr lang="en-US" dirty="0"/>
          </a:p>
        </p:txBody>
      </p:sp>
      <p:sp>
        <p:nvSpPr>
          <p:cNvPr id="4" name="Rounded Rectangle 3"/>
          <p:cNvSpPr/>
          <p:nvPr/>
        </p:nvSpPr>
        <p:spPr>
          <a:xfrm>
            <a:off x="1806223" y="1890695"/>
            <a:ext cx="8602133" cy="419502"/>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altLang="zh-CN" sz="1200" dirty="0">
                <a:solidFill>
                  <a:srgbClr val="004266"/>
                </a:solidFill>
                <a:latin typeface="Monaco" charset="0"/>
                <a:ea typeface="Monaco" charset="0"/>
                <a:cs typeface="Monaco" charset="0"/>
              </a:rPr>
              <a:t>Conversation</a:t>
            </a:r>
            <a:r>
              <a:rPr lang="zh-CN" altLang="en-US" sz="1200" dirty="0">
                <a:solidFill>
                  <a:srgbClr val="004266"/>
                </a:solidFill>
                <a:latin typeface="Monaco" charset="0"/>
                <a:ea typeface="Monaco" charset="0"/>
                <a:cs typeface="Monaco" charset="0"/>
              </a:rPr>
              <a:t> </a:t>
            </a:r>
            <a:r>
              <a:rPr lang="en-US" altLang="zh-CN" sz="1200" dirty="0">
                <a:solidFill>
                  <a:srgbClr val="004266"/>
                </a:solidFill>
                <a:latin typeface="Monaco" charset="0"/>
                <a:ea typeface="Monaco" charset="0"/>
                <a:cs typeface="Monaco" charset="0"/>
              </a:rPr>
              <a:t>Insights </a:t>
            </a:r>
            <a:r>
              <a:rPr lang="en-US" altLang="zh-CN" sz="1200" dirty="0" smtClean="0">
                <a:solidFill>
                  <a:srgbClr val="004266"/>
                </a:solidFill>
                <a:latin typeface="Monaco" charset="0"/>
                <a:ea typeface="Monaco" charset="0"/>
                <a:cs typeface="Monaco" charset="0"/>
              </a:rPr>
              <a:t>UI</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a:t>
            </a:r>
            <a:r>
              <a:rPr lang="en-US" altLang="zh-CN" sz="1200" dirty="0" err="1" smtClean="0">
                <a:solidFill>
                  <a:srgbClr val="004266"/>
                </a:solidFill>
                <a:latin typeface="Monaco" charset="0"/>
                <a:ea typeface="Monaco" charset="0"/>
                <a:cs typeface="Monaco" charset="0"/>
              </a:rPr>
              <a:t>nodejs</a:t>
            </a:r>
            <a:r>
              <a:rPr lang="en-US" altLang="zh-CN" sz="1200" dirty="0" smtClean="0">
                <a:solidFill>
                  <a:srgbClr val="004266"/>
                </a:solidFill>
                <a:latin typeface="Monaco" charset="0"/>
                <a:ea typeface="Monaco" charset="0"/>
                <a:cs typeface="Monaco" charset="0"/>
              </a:rPr>
              <a:t>)</a:t>
            </a:r>
            <a:endParaRPr lang="en-US" sz="800" dirty="0">
              <a:solidFill>
                <a:srgbClr val="004266"/>
              </a:solidFill>
              <a:latin typeface="Monaco" charset="0"/>
              <a:ea typeface="Monaco" charset="0"/>
              <a:cs typeface="Monaco" charset="0"/>
            </a:endParaRPr>
          </a:p>
        </p:txBody>
      </p:sp>
      <p:sp>
        <p:nvSpPr>
          <p:cNvPr id="5" name="Rounded Rectangle 4"/>
          <p:cNvSpPr/>
          <p:nvPr/>
        </p:nvSpPr>
        <p:spPr>
          <a:xfrm>
            <a:off x="1845973" y="3001264"/>
            <a:ext cx="8523111" cy="316247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NLU Training and Parsing Pipeline</a:t>
            </a:r>
            <a:endParaRPr lang="en-US" sz="800" dirty="0">
              <a:solidFill>
                <a:srgbClr val="004266"/>
              </a:solidFill>
              <a:latin typeface="Monaco" charset="0"/>
              <a:ea typeface="Monaco" charset="0"/>
              <a:cs typeface="Monaco" charset="0"/>
            </a:endParaRPr>
          </a:p>
        </p:txBody>
      </p:sp>
      <p:sp>
        <p:nvSpPr>
          <p:cNvPr id="7" name="Rounded Rectangle 6"/>
          <p:cNvSpPr/>
          <p:nvPr/>
        </p:nvSpPr>
        <p:spPr>
          <a:xfrm rot="5400000">
            <a:off x="5907824" y="-1698600"/>
            <a:ext cx="477954" cy="8601655"/>
          </a:xfrm>
          <a:prstGeom prst="roundRect">
            <a:avLst>
              <a:gd name="adj" fmla="val 9237"/>
            </a:avLst>
          </a:prstGeom>
          <a:pattFill prst="pct50">
            <a:fgClr>
              <a:schemeClr val="accent1"/>
            </a:fgClr>
            <a:bgClr>
              <a:schemeClr val="bg1"/>
            </a:bgClr>
          </a:pattFill>
          <a:ln w="9525" cap="flat" cmpd="sng" algn="ctr">
            <a:solidFill>
              <a:srgbClr val="004266"/>
            </a:solidFill>
            <a:prstDash val="solid"/>
          </a:ln>
          <a:effectLst/>
        </p:spPr>
        <p:txBody>
          <a:bodyPr vert="vert270"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Authentication &amp; Authorization</a:t>
            </a:r>
            <a:endParaRPr lang="en-US" sz="720" dirty="0">
              <a:solidFill>
                <a:srgbClr val="004266"/>
              </a:solidFill>
              <a:latin typeface="Monaco" charset="0"/>
              <a:ea typeface="Monaco" charset="0"/>
              <a:cs typeface="Monaco" charset="0"/>
            </a:endParaRPr>
          </a:p>
        </p:txBody>
      </p:sp>
      <p:grpSp>
        <p:nvGrpSpPr>
          <p:cNvPr id="12" name="Group 11"/>
          <p:cNvGrpSpPr/>
          <p:nvPr/>
        </p:nvGrpSpPr>
        <p:grpSpPr>
          <a:xfrm>
            <a:off x="2097953" y="3578697"/>
            <a:ext cx="1802359" cy="1056994"/>
            <a:chOff x="2302031" y="2225917"/>
            <a:chExt cx="1802359" cy="1056994"/>
          </a:xfrm>
        </p:grpSpPr>
        <p:sp>
          <p:nvSpPr>
            <p:cNvPr id="13" name="Rounded Rectangle 12"/>
            <p:cNvSpPr/>
            <p:nvPr/>
          </p:nvSpPr>
          <p:spPr>
            <a:xfrm>
              <a:off x="2302031" y="2225917"/>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NLP_</a:t>
              </a:r>
              <a:r>
                <a:rPr lang="en-US" sz="1200" dirty="0" smtClean="0">
                  <a:solidFill>
                    <a:srgbClr val="004266"/>
                  </a:solidFill>
                  <a:latin typeface="Monaco" charset="0"/>
                  <a:ea typeface="Monaco" charset="0"/>
                  <a:cs typeface="Monaco" charset="0"/>
                </a:rPr>
                <a:t>MITIE</a:t>
              </a:r>
              <a:endParaRPr lang="en-US" sz="720" dirty="0">
                <a:solidFill>
                  <a:srgbClr val="004266"/>
                </a:solidFill>
                <a:latin typeface="Monaco" charset="0"/>
                <a:ea typeface="Monaco" charset="0"/>
                <a:cs typeface="Monaco" charset="0"/>
              </a:endParaRPr>
            </a:p>
          </p:txBody>
        </p:sp>
        <p:sp>
          <p:nvSpPr>
            <p:cNvPr id="14" name="Can 13"/>
            <p:cNvSpPr/>
            <p:nvPr/>
          </p:nvSpPr>
          <p:spPr>
            <a:xfrm>
              <a:off x="2448197" y="2754414"/>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err="1" smtClean="0">
                  <a:solidFill>
                    <a:srgbClr val="004266"/>
                  </a:solidFill>
                  <a:latin typeface="Monaco" charset="0"/>
                  <a:ea typeface="Monaco" charset="0"/>
                  <a:cs typeface="Monaco" charset="0"/>
                </a:rPr>
                <a:t>SystemCorpus</a:t>
              </a:r>
              <a:endParaRPr lang="en-US" sz="1000" dirty="0">
                <a:solidFill>
                  <a:srgbClr val="004266"/>
                </a:solidFill>
                <a:latin typeface="Monaco" charset="0"/>
                <a:ea typeface="Monaco" charset="0"/>
                <a:cs typeface="Monaco" charset="0"/>
              </a:endParaRPr>
            </a:p>
          </p:txBody>
        </p:sp>
        <p:sp>
          <p:nvSpPr>
            <p:cNvPr id="15" name="Can 14"/>
            <p:cNvSpPr/>
            <p:nvPr/>
          </p:nvSpPr>
          <p:spPr>
            <a:xfrm>
              <a:off x="3238327" y="2754414"/>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Custom</a:t>
              </a:r>
              <a:r>
                <a:rPr lang="zh-CN" altLang="en-US" sz="1000" dirty="0" smtClean="0">
                  <a:solidFill>
                    <a:srgbClr val="004266"/>
                  </a:solidFill>
                  <a:latin typeface="Monaco" charset="0"/>
                  <a:ea typeface="Monaco" charset="0"/>
                  <a:cs typeface="Monaco" charset="0"/>
                </a:rPr>
                <a:t> </a:t>
              </a:r>
              <a:r>
                <a:rPr lang="en-US" altLang="zh-CN" sz="1000" dirty="0" smtClean="0">
                  <a:solidFill>
                    <a:srgbClr val="004266"/>
                  </a:solidFill>
                  <a:latin typeface="Monaco" charset="0"/>
                  <a:ea typeface="Monaco" charset="0"/>
                  <a:cs typeface="Monaco" charset="0"/>
                </a:rPr>
                <a:t>Corpus</a:t>
              </a:r>
              <a:endParaRPr lang="en-US" sz="1000" dirty="0">
                <a:solidFill>
                  <a:srgbClr val="004266"/>
                </a:solidFill>
                <a:latin typeface="Monaco" charset="0"/>
                <a:ea typeface="Monaco" charset="0"/>
                <a:cs typeface="Monaco" charset="0"/>
              </a:endParaRPr>
            </a:p>
          </p:txBody>
        </p:sp>
      </p:grpSp>
      <p:grpSp>
        <p:nvGrpSpPr>
          <p:cNvPr id="17" name="Group 16"/>
          <p:cNvGrpSpPr/>
          <p:nvPr/>
        </p:nvGrpSpPr>
        <p:grpSpPr>
          <a:xfrm>
            <a:off x="4183558" y="3578697"/>
            <a:ext cx="1802359" cy="1056994"/>
            <a:chOff x="4986703" y="3076701"/>
            <a:chExt cx="1802359" cy="1056994"/>
          </a:xfrm>
        </p:grpSpPr>
        <p:sp>
          <p:nvSpPr>
            <p:cNvPr id="18" name="Rounded Rectangle 17"/>
            <p:cNvSpPr/>
            <p:nvPr/>
          </p:nvSpPr>
          <p:spPr>
            <a:xfrm>
              <a:off x="4986703" y="3076701"/>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Tokenizer_Jieba</a:t>
              </a:r>
              <a:endParaRPr lang="en-US" sz="720" dirty="0">
                <a:solidFill>
                  <a:srgbClr val="004266"/>
                </a:solidFill>
                <a:latin typeface="Monaco" charset="0"/>
                <a:ea typeface="Monaco" charset="0"/>
                <a:cs typeface="Monaco" charset="0"/>
              </a:endParaRPr>
            </a:p>
          </p:txBody>
        </p:sp>
        <p:sp>
          <p:nvSpPr>
            <p:cNvPr id="19" name="Can 18"/>
            <p:cNvSpPr/>
            <p:nvPr/>
          </p:nvSpPr>
          <p:spPr>
            <a:xfrm>
              <a:off x="5132869" y="3605198"/>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err="1" smtClean="0">
                  <a:solidFill>
                    <a:srgbClr val="004266"/>
                  </a:solidFill>
                  <a:latin typeface="Monaco" charset="0"/>
                  <a:ea typeface="Monaco" charset="0"/>
                  <a:cs typeface="Monaco" charset="0"/>
                </a:rPr>
                <a:t>SystemDict</a:t>
              </a:r>
              <a:endParaRPr lang="en-US" sz="1000" dirty="0">
                <a:solidFill>
                  <a:srgbClr val="004266"/>
                </a:solidFill>
                <a:latin typeface="Monaco" charset="0"/>
                <a:ea typeface="Monaco" charset="0"/>
                <a:cs typeface="Monaco" charset="0"/>
              </a:endParaRPr>
            </a:p>
          </p:txBody>
        </p:sp>
        <p:sp>
          <p:nvSpPr>
            <p:cNvPr id="20" name="Can 19"/>
            <p:cNvSpPr/>
            <p:nvPr/>
          </p:nvSpPr>
          <p:spPr>
            <a:xfrm>
              <a:off x="5922999" y="3605198"/>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Custom</a:t>
              </a:r>
              <a:r>
                <a:rPr lang="zh-CN" altLang="en-US" sz="1000" dirty="0" smtClean="0">
                  <a:solidFill>
                    <a:srgbClr val="004266"/>
                  </a:solidFill>
                  <a:latin typeface="Monaco" charset="0"/>
                  <a:ea typeface="Monaco" charset="0"/>
                  <a:cs typeface="Monaco" charset="0"/>
                </a:rPr>
                <a:t> </a:t>
              </a:r>
              <a:r>
                <a:rPr lang="en-US" altLang="zh-CN" sz="1000" dirty="0" err="1" smtClean="0">
                  <a:solidFill>
                    <a:srgbClr val="004266"/>
                  </a:solidFill>
                  <a:latin typeface="Monaco" charset="0"/>
                  <a:ea typeface="Monaco" charset="0"/>
                  <a:cs typeface="Monaco" charset="0"/>
                </a:rPr>
                <a:t>Dict</a:t>
              </a:r>
              <a:endParaRPr lang="en-US" sz="1000" dirty="0">
                <a:solidFill>
                  <a:srgbClr val="004266"/>
                </a:solidFill>
                <a:latin typeface="Monaco" charset="0"/>
                <a:ea typeface="Monaco" charset="0"/>
                <a:cs typeface="Monaco" charset="0"/>
              </a:endParaRPr>
            </a:p>
          </p:txBody>
        </p:sp>
      </p:grpSp>
      <p:grpSp>
        <p:nvGrpSpPr>
          <p:cNvPr id="21" name="Group 20"/>
          <p:cNvGrpSpPr/>
          <p:nvPr/>
        </p:nvGrpSpPr>
        <p:grpSpPr>
          <a:xfrm>
            <a:off x="6244598" y="3578697"/>
            <a:ext cx="1802359" cy="1056994"/>
            <a:chOff x="4986703" y="4662192"/>
            <a:chExt cx="1802359" cy="1056994"/>
          </a:xfrm>
        </p:grpSpPr>
        <p:sp>
          <p:nvSpPr>
            <p:cNvPr id="22" name="Rounded Rectangle 21"/>
            <p:cNvSpPr/>
            <p:nvPr/>
          </p:nvSpPr>
          <p:spPr>
            <a:xfrm>
              <a:off x="4986703" y="4662192"/>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NER_MITIE</a:t>
              </a:r>
              <a:endParaRPr lang="en-US" sz="720" dirty="0">
                <a:solidFill>
                  <a:srgbClr val="004266"/>
                </a:solidFill>
                <a:latin typeface="Monaco" charset="0"/>
                <a:ea typeface="Monaco" charset="0"/>
                <a:cs typeface="Monaco" charset="0"/>
              </a:endParaRPr>
            </a:p>
          </p:txBody>
        </p:sp>
        <p:sp>
          <p:nvSpPr>
            <p:cNvPr id="23" name="Can 22"/>
            <p:cNvSpPr/>
            <p:nvPr/>
          </p:nvSpPr>
          <p:spPr>
            <a:xfrm>
              <a:off x="5132869" y="5190689"/>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24" name="Can 23"/>
            <p:cNvSpPr/>
            <p:nvPr/>
          </p:nvSpPr>
          <p:spPr>
            <a:xfrm>
              <a:off x="5922999" y="5190689"/>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grpSp>
        <p:nvGrpSpPr>
          <p:cNvPr id="42" name="Group 41"/>
          <p:cNvGrpSpPr/>
          <p:nvPr/>
        </p:nvGrpSpPr>
        <p:grpSpPr>
          <a:xfrm>
            <a:off x="8316927" y="3578697"/>
            <a:ext cx="1802359" cy="1056994"/>
            <a:chOff x="8316927" y="3578697"/>
            <a:chExt cx="1802359" cy="1056994"/>
          </a:xfrm>
        </p:grpSpPr>
        <p:sp>
          <p:nvSpPr>
            <p:cNvPr id="27" name="Rounded Rectangle 26"/>
            <p:cNvSpPr/>
            <p:nvPr/>
          </p:nvSpPr>
          <p:spPr>
            <a:xfrm>
              <a:off x="8316927" y="3578697"/>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NER_SYNONYMS</a:t>
              </a:r>
              <a:endParaRPr lang="en-US" sz="720" dirty="0">
                <a:solidFill>
                  <a:srgbClr val="004266"/>
                </a:solidFill>
                <a:latin typeface="Monaco" charset="0"/>
                <a:ea typeface="Monaco" charset="0"/>
                <a:cs typeface="Monaco" charset="0"/>
              </a:endParaRPr>
            </a:p>
          </p:txBody>
        </p:sp>
        <p:sp>
          <p:nvSpPr>
            <p:cNvPr id="28" name="Rounded Rectangle 27"/>
            <p:cNvSpPr/>
            <p:nvPr/>
          </p:nvSpPr>
          <p:spPr>
            <a:xfrm>
              <a:off x="8598278" y="4012738"/>
              <a:ext cx="1309889" cy="448572"/>
            </a:xfrm>
            <a:prstGeom prst="roundRect">
              <a:avLst/>
            </a:prstGeom>
            <a:pattFill prst="divot">
              <a:fgClr>
                <a:srgbClr val="FFC000"/>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Synonym</a:t>
              </a:r>
            </a:p>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Mapper</a:t>
              </a:r>
              <a:endParaRPr lang="en-US" sz="1200" dirty="0">
                <a:solidFill>
                  <a:srgbClr val="004266"/>
                </a:solidFill>
                <a:latin typeface="Arial"/>
                <a:ea typeface="ＭＳ Ｐゴシック"/>
                <a:cs typeface=""/>
              </a:endParaRPr>
            </a:p>
          </p:txBody>
        </p:sp>
      </p:grpSp>
      <p:grpSp>
        <p:nvGrpSpPr>
          <p:cNvPr id="29" name="Group 28"/>
          <p:cNvGrpSpPr/>
          <p:nvPr/>
        </p:nvGrpSpPr>
        <p:grpSpPr>
          <a:xfrm>
            <a:off x="2099205" y="4930113"/>
            <a:ext cx="1802359" cy="1056994"/>
            <a:chOff x="4986703" y="1719344"/>
            <a:chExt cx="1802359" cy="1056994"/>
          </a:xfrm>
        </p:grpSpPr>
        <p:sp>
          <p:nvSpPr>
            <p:cNvPr id="30" name="Rounded Rectangle 29"/>
            <p:cNvSpPr/>
            <p:nvPr/>
          </p:nvSpPr>
          <p:spPr>
            <a:xfrm>
              <a:off x="4986703" y="1719344"/>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Featurizer_Regex</a:t>
              </a:r>
              <a:endParaRPr lang="en-US" sz="720" dirty="0">
                <a:solidFill>
                  <a:srgbClr val="004266"/>
                </a:solidFill>
                <a:latin typeface="Monaco" charset="0"/>
                <a:ea typeface="Monaco" charset="0"/>
                <a:cs typeface="Monaco" charset="0"/>
              </a:endParaRPr>
            </a:p>
          </p:txBody>
        </p:sp>
        <p:sp>
          <p:nvSpPr>
            <p:cNvPr id="31" name="Can 30"/>
            <p:cNvSpPr/>
            <p:nvPr/>
          </p:nvSpPr>
          <p:spPr>
            <a:xfrm>
              <a:off x="5132869" y="2247841"/>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Pattern</a:t>
              </a:r>
              <a:endParaRPr lang="en-US" sz="1000" dirty="0">
                <a:solidFill>
                  <a:srgbClr val="004266"/>
                </a:solidFill>
                <a:latin typeface="Monaco" charset="0"/>
                <a:ea typeface="Monaco" charset="0"/>
                <a:cs typeface="Monaco" charset="0"/>
              </a:endParaRPr>
            </a:p>
          </p:txBody>
        </p:sp>
        <p:sp>
          <p:nvSpPr>
            <p:cNvPr id="32" name="Can 31"/>
            <p:cNvSpPr/>
            <p:nvPr/>
          </p:nvSpPr>
          <p:spPr>
            <a:xfrm>
              <a:off x="5922999" y="2247841"/>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Regex Engine</a:t>
              </a:r>
              <a:endParaRPr lang="en-US" sz="1000" dirty="0">
                <a:solidFill>
                  <a:srgbClr val="004266"/>
                </a:solidFill>
                <a:latin typeface="Monaco" charset="0"/>
                <a:ea typeface="Monaco" charset="0"/>
                <a:cs typeface="Monaco" charset="0"/>
              </a:endParaRPr>
            </a:p>
          </p:txBody>
        </p:sp>
      </p:grpSp>
      <p:grpSp>
        <p:nvGrpSpPr>
          <p:cNvPr id="33" name="Group 32"/>
          <p:cNvGrpSpPr/>
          <p:nvPr/>
        </p:nvGrpSpPr>
        <p:grpSpPr>
          <a:xfrm>
            <a:off x="4183557" y="4930113"/>
            <a:ext cx="1802359" cy="1056994"/>
            <a:chOff x="4986703" y="3304835"/>
            <a:chExt cx="1802359" cy="1056994"/>
          </a:xfrm>
        </p:grpSpPr>
        <p:sp>
          <p:nvSpPr>
            <p:cNvPr id="34" name="Rounded Rectangle 33"/>
            <p:cNvSpPr/>
            <p:nvPr/>
          </p:nvSpPr>
          <p:spPr>
            <a:xfrm>
              <a:off x="4986703" y="3304835"/>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Featurizer_MITIE</a:t>
              </a:r>
              <a:endParaRPr lang="en-US" sz="720" dirty="0">
                <a:solidFill>
                  <a:srgbClr val="004266"/>
                </a:solidFill>
                <a:latin typeface="Monaco" charset="0"/>
                <a:ea typeface="Monaco" charset="0"/>
                <a:cs typeface="Monaco" charset="0"/>
              </a:endParaRPr>
            </a:p>
          </p:txBody>
        </p:sp>
        <p:sp>
          <p:nvSpPr>
            <p:cNvPr id="35" name="Can 34"/>
            <p:cNvSpPr/>
            <p:nvPr/>
          </p:nvSpPr>
          <p:spPr>
            <a:xfrm>
              <a:off x="5132869" y="3833332"/>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36" name="Can 35"/>
            <p:cNvSpPr/>
            <p:nvPr/>
          </p:nvSpPr>
          <p:spPr>
            <a:xfrm>
              <a:off x="5922999" y="3833332"/>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grpSp>
        <p:nvGrpSpPr>
          <p:cNvPr id="37" name="Group 36"/>
          <p:cNvGrpSpPr/>
          <p:nvPr/>
        </p:nvGrpSpPr>
        <p:grpSpPr>
          <a:xfrm>
            <a:off x="6279714" y="4930113"/>
            <a:ext cx="1802359" cy="1056994"/>
            <a:chOff x="4986703" y="4804940"/>
            <a:chExt cx="1802359" cy="1056994"/>
          </a:xfrm>
        </p:grpSpPr>
        <p:sp>
          <p:nvSpPr>
            <p:cNvPr id="38" name="Rounded Rectangle 37"/>
            <p:cNvSpPr/>
            <p:nvPr/>
          </p:nvSpPr>
          <p:spPr>
            <a:xfrm>
              <a:off x="4986703" y="4804940"/>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Classifier_Sklearn</a:t>
              </a:r>
              <a:endParaRPr lang="en-US" sz="720" dirty="0">
                <a:solidFill>
                  <a:srgbClr val="004266"/>
                </a:solidFill>
                <a:latin typeface="Monaco" charset="0"/>
                <a:ea typeface="Monaco" charset="0"/>
                <a:cs typeface="Monaco" charset="0"/>
              </a:endParaRPr>
            </a:p>
          </p:txBody>
        </p:sp>
        <p:sp>
          <p:nvSpPr>
            <p:cNvPr id="39" name="Can 38"/>
            <p:cNvSpPr/>
            <p:nvPr/>
          </p:nvSpPr>
          <p:spPr>
            <a:xfrm>
              <a:off x="5132869" y="5333437"/>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40" name="Can 39"/>
            <p:cNvSpPr/>
            <p:nvPr/>
          </p:nvSpPr>
          <p:spPr>
            <a:xfrm>
              <a:off x="5922999" y="5333437"/>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sp>
        <p:nvSpPr>
          <p:cNvPr id="41" name="Rounded Rectangle 40"/>
          <p:cNvSpPr/>
          <p:nvPr/>
        </p:nvSpPr>
        <p:spPr>
          <a:xfrm>
            <a:off x="8316926" y="4930113"/>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Custom Plugin</a:t>
            </a:r>
          </a:p>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for Specific Processing, e.g</a:t>
            </a:r>
            <a:r>
              <a:rPr lang="en-US" sz="1200" dirty="0">
                <a:solidFill>
                  <a:srgbClr val="004266"/>
                </a:solidFill>
                <a:latin typeface="Monaco" charset="0"/>
                <a:ea typeface="Monaco" charset="0"/>
                <a:cs typeface="Monaco" charset="0"/>
              </a:rPr>
              <a:t>. </a:t>
            </a:r>
            <a:r>
              <a:rPr lang="en-US" sz="1200" dirty="0" smtClean="0">
                <a:solidFill>
                  <a:srgbClr val="004266"/>
                </a:solidFill>
                <a:latin typeface="Monaco" charset="0"/>
                <a:ea typeface="Monaco" charset="0"/>
                <a:cs typeface="Monaco" charset="0"/>
              </a:rPr>
              <a:t>Time(Duckling)</a:t>
            </a:r>
            <a:endParaRPr lang="en-US" sz="1200" dirty="0">
              <a:solidFill>
                <a:srgbClr val="004266"/>
              </a:solidFill>
              <a:latin typeface="Monaco" charset="0"/>
              <a:ea typeface="Monaco" charset="0"/>
              <a:cs typeface="Monaco" charset="0"/>
            </a:endParaRPr>
          </a:p>
        </p:txBody>
      </p:sp>
    </p:spTree>
    <p:extLst>
      <p:ext uri="{BB962C8B-B14F-4D97-AF65-F5344CB8AC3E}">
        <p14:creationId xmlns:p14="http://schemas.microsoft.com/office/powerpoint/2010/main" val="1447356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986703" y="1621039"/>
            <a:ext cx="1802359" cy="1056994"/>
            <a:chOff x="2302031" y="2225917"/>
            <a:chExt cx="1802359" cy="1056994"/>
          </a:xfrm>
        </p:grpSpPr>
        <p:sp>
          <p:nvSpPr>
            <p:cNvPr id="5" name="Rounded Rectangle 4"/>
            <p:cNvSpPr/>
            <p:nvPr/>
          </p:nvSpPr>
          <p:spPr>
            <a:xfrm>
              <a:off x="2302031" y="2225917"/>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NLP_</a:t>
              </a:r>
              <a:r>
                <a:rPr lang="en-US" sz="1200" dirty="0" smtClean="0">
                  <a:solidFill>
                    <a:srgbClr val="004266"/>
                  </a:solidFill>
                  <a:latin typeface="Monaco" charset="0"/>
                  <a:ea typeface="Monaco" charset="0"/>
                  <a:cs typeface="Monaco" charset="0"/>
                </a:rPr>
                <a:t>MITIE</a:t>
              </a:r>
              <a:endParaRPr lang="en-US" sz="720" dirty="0">
                <a:solidFill>
                  <a:srgbClr val="004266"/>
                </a:solidFill>
                <a:latin typeface="Monaco" charset="0"/>
                <a:ea typeface="Monaco" charset="0"/>
                <a:cs typeface="Monaco" charset="0"/>
              </a:endParaRPr>
            </a:p>
          </p:txBody>
        </p:sp>
        <p:sp>
          <p:nvSpPr>
            <p:cNvPr id="6" name="Can 5"/>
            <p:cNvSpPr/>
            <p:nvPr/>
          </p:nvSpPr>
          <p:spPr>
            <a:xfrm>
              <a:off x="2448197" y="2754414"/>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err="1" smtClean="0">
                  <a:solidFill>
                    <a:srgbClr val="004266"/>
                  </a:solidFill>
                  <a:latin typeface="Monaco" charset="0"/>
                  <a:ea typeface="Monaco" charset="0"/>
                  <a:cs typeface="Monaco" charset="0"/>
                </a:rPr>
                <a:t>SystemCorpus</a:t>
              </a:r>
              <a:endParaRPr lang="en-US" sz="1000" dirty="0">
                <a:solidFill>
                  <a:srgbClr val="004266"/>
                </a:solidFill>
                <a:latin typeface="Monaco" charset="0"/>
                <a:ea typeface="Monaco" charset="0"/>
                <a:cs typeface="Monaco" charset="0"/>
              </a:endParaRPr>
            </a:p>
          </p:txBody>
        </p:sp>
        <p:sp>
          <p:nvSpPr>
            <p:cNvPr id="7" name="Can 6"/>
            <p:cNvSpPr/>
            <p:nvPr/>
          </p:nvSpPr>
          <p:spPr>
            <a:xfrm>
              <a:off x="3238327" y="2754414"/>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Custom</a:t>
              </a:r>
              <a:r>
                <a:rPr lang="zh-CN" altLang="en-US" sz="1000" dirty="0" smtClean="0">
                  <a:solidFill>
                    <a:srgbClr val="004266"/>
                  </a:solidFill>
                  <a:latin typeface="Monaco" charset="0"/>
                  <a:ea typeface="Monaco" charset="0"/>
                  <a:cs typeface="Monaco" charset="0"/>
                </a:rPr>
                <a:t> </a:t>
              </a:r>
              <a:r>
                <a:rPr lang="en-US" altLang="zh-CN" sz="1000" dirty="0" smtClean="0">
                  <a:solidFill>
                    <a:srgbClr val="004266"/>
                  </a:solidFill>
                  <a:latin typeface="Monaco" charset="0"/>
                  <a:ea typeface="Monaco" charset="0"/>
                  <a:cs typeface="Monaco" charset="0"/>
                </a:rPr>
                <a:t>Corpus</a:t>
              </a:r>
              <a:endParaRPr lang="en-US" sz="1000" dirty="0">
                <a:solidFill>
                  <a:srgbClr val="004266"/>
                </a:solidFill>
                <a:latin typeface="Monaco" charset="0"/>
                <a:ea typeface="Monaco" charset="0"/>
                <a:cs typeface="Monaco" charset="0"/>
              </a:endParaRPr>
            </a:p>
          </p:txBody>
        </p:sp>
      </p:grpSp>
      <p:grpSp>
        <p:nvGrpSpPr>
          <p:cNvPr id="44" name="Group 43"/>
          <p:cNvGrpSpPr/>
          <p:nvPr/>
        </p:nvGrpSpPr>
        <p:grpSpPr>
          <a:xfrm>
            <a:off x="4986703" y="3076701"/>
            <a:ext cx="1802359" cy="1056994"/>
            <a:chOff x="4986703" y="3076701"/>
            <a:chExt cx="1802359" cy="1056994"/>
          </a:xfrm>
        </p:grpSpPr>
        <p:sp>
          <p:nvSpPr>
            <p:cNvPr id="8" name="Rounded Rectangle 7"/>
            <p:cNvSpPr/>
            <p:nvPr/>
          </p:nvSpPr>
          <p:spPr>
            <a:xfrm>
              <a:off x="4986703" y="3076701"/>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Tokenizer_Jieba</a:t>
              </a:r>
              <a:endParaRPr lang="en-US" sz="720" dirty="0">
                <a:solidFill>
                  <a:srgbClr val="004266"/>
                </a:solidFill>
                <a:latin typeface="Monaco" charset="0"/>
                <a:ea typeface="Monaco" charset="0"/>
                <a:cs typeface="Monaco" charset="0"/>
              </a:endParaRPr>
            </a:p>
          </p:txBody>
        </p:sp>
        <p:sp>
          <p:nvSpPr>
            <p:cNvPr id="9" name="Can 8"/>
            <p:cNvSpPr/>
            <p:nvPr/>
          </p:nvSpPr>
          <p:spPr>
            <a:xfrm>
              <a:off x="5132869" y="3605198"/>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err="1" smtClean="0">
                  <a:solidFill>
                    <a:srgbClr val="004266"/>
                  </a:solidFill>
                  <a:latin typeface="Monaco" charset="0"/>
                  <a:ea typeface="Monaco" charset="0"/>
                  <a:cs typeface="Monaco" charset="0"/>
                </a:rPr>
                <a:t>SystemDict</a:t>
              </a:r>
              <a:endParaRPr lang="en-US" sz="1000" dirty="0">
                <a:solidFill>
                  <a:srgbClr val="004266"/>
                </a:solidFill>
                <a:latin typeface="Monaco" charset="0"/>
                <a:ea typeface="Monaco" charset="0"/>
                <a:cs typeface="Monaco" charset="0"/>
              </a:endParaRPr>
            </a:p>
          </p:txBody>
        </p:sp>
        <p:sp>
          <p:nvSpPr>
            <p:cNvPr id="10" name="Can 9"/>
            <p:cNvSpPr/>
            <p:nvPr/>
          </p:nvSpPr>
          <p:spPr>
            <a:xfrm>
              <a:off x="5922999" y="3605198"/>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Custom</a:t>
              </a:r>
              <a:r>
                <a:rPr lang="zh-CN" altLang="en-US" sz="1000" dirty="0" smtClean="0">
                  <a:solidFill>
                    <a:srgbClr val="004266"/>
                  </a:solidFill>
                  <a:latin typeface="Monaco" charset="0"/>
                  <a:ea typeface="Monaco" charset="0"/>
                  <a:cs typeface="Monaco" charset="0"/>
                </a:rPr>
                <a:t> </a:t>
              </a:r>
              <a:r>
                <a:rPr lang="en-US" altLang="zh-CN" sz="1000" dirty="0" err="1" smtClean="0">
                  <a:solidFill>
                    <a:srgbClr val="004266"/>
                  </a:solidFill>
                  <a:latin typeface="Monaco" charset="0"/>
                  <a:ea typeface="Monaco" charset="0"/>
                  <a:cs typeface="Monaco" charset="0"/>
                </a:rPr>
                <a:t>Dict</a:t>
              </a:r>
              <a:endParaRPr lang="en-US" sz="1000" dirty="0">
                <a:solidFill>
                  <a:srgbClr val="004266"/>
                </a:solidFill>
                <a:latin typeface="Monaco" charset="0"/>
                <a:ea typeface="Monaco" charset="0"/>
                <a:cs typeface="Monaco" charset="0"/>
              </a:endParaRPr>
            </a:p>
          </p:txBody>
        </p:sp>
      </p:grpSp>
      <p:sp>
        <p:nvSpPr>
          <p:cNvPr id="11" name="Rectangle 10"/>
          <p:cNvSpPr/>
          <p:nvPr/>
        </p:nvSpPr>
        <p:spPr>
          <a:xfrm>
            <a:off x="2070626" y="1954185"/>
            <a:ext cx="2018501"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nlp_mitie</a:t>
            </a:r>
            <a:r>
              <a:rPr lang="en-US" dirty="0">
                <a:solidFill>
                  <a:srgbClr val="008080"/>
                </a:solidFill>
              </a:rPr>
              <a:t>"</a:t>
            </a:r>
            <a:endParaRPr lang="en-US" dirty="0"/>
          </a:p>
        </p:txBody>
      </p:sp>
      <p:sp>
        <p:nvSpPr>
          <p:cNvPr id="12" name="Rectangle 11"/>
          <p:cNvSpPr/>
          <p:nvPr/>
        </p:nvSpPr>
        <p:spPr>
          <a:xfrm>
            <a:off x="7395676" y="1964870"/>
            <a:ext cx="3779368" cy="369332"/>
          </a:xfrm>
          <a:prstGeom prst="rect">
            <a:avLst/>
          </a:prstGeom>
        </p:spPr>
        <p:txBody>
          <a:bodyPr wrap="none">
            <a:spAutoFit/>
          </a:bodyPr>
          <a:lstStyle/>
          <a:p>
            <a:r>
              <a:rPr lang="en-US" dirty="0"/>
              <a:t>provides = [</a:t>
            </a:r>
            <a:r>
              <a:rPr lang="en-US" dirty="0">
                <a:solidFill>
                  <a:srgbClr val="008080"/>
                </a:solidFill>
              </a:rPr>
              <a:t>"</a:t>
            </a:r>
            <a:r>
              <a:rPr lang="en-US" dirty="0" err="1">
                <a:solidFill>
                  <a:srgbClr val="008080"/>
                </a:solidFill>
              </a:rPr>
              <a:t>mitie_feature_extractor</a:t>
            </a:r>
            <a:r>
              <a:rPr lang="en-US" dirty="0">
                <a:solidFill>
                  <a:srgbClr val="008080"/>
                </a:solidFill>
              </a:rPr>
              <a:t>"</a:t>
            </a:r>
            <a:r>
              <a:rPr lang="en-US" dirty="0"/>
              <a:t>]</a:t>
            </a:r>
          </a:p>
        </p:txBody>
      </p:sp>
      <p:sp>
        <p:nvSpPr>
          <p:cNvPr id="13" name="Rectangle 12"/>
          <p:cNvSpPr/>
          <p:nvPr/>
        </p:nvSpPr>
        <p:spPr>
          <a:xfrm>
            <a:off x="2042443" y="3386268"/>
            <a:ext cx="2560253"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tokenizer_jieba</a:t>
            </a:r>
            <a:r>
              <a:rPr lang="en-US" dirty="0">
                <a:solidFill>
                  <a:srgbClr val="008080"/>
                </a:solidFill>
              </a:rPr>
              <a:t>"</a:t>
            </a:r>
            <a:endParaRPr lang="en-US" dirty="0"/>
          </a:p>
        </p:txBody>
      </p:sp>
      <p:sp>
        <p:nvSpPr>
          <p:cNvPr id="15" name="Rectangle 14"/>
          <p:cNvSpPr/>
          <p:nvPr/>
        </p:nvSpPr>
        <p:spPr>
          <a:xfrm>
            <a:off x="7395676" y="3235866"/>
            <a:ext cx="2156744" cy="369332"/>
          </a:xfrm>
          <a:prstGeom prst="rect">
            <a:avLst/>
          </a:prstGeom>
        </p:spPr>
        <p:txBody>
          <a:bodyPr wrap="none">
            <a:spAutoFit/>
          </a:bodyPr>
          <a:lstStyle/>
          <a:p>
            <a:r>
              <a:rPr lang="en-US"/>
              <a:t>provides = [</a:t>
            </a:r>
            <a:r>
              <a:rPr lang="en-US">
                <a:solidFill>
                  <a:srgbClr val="008080"/>
                </a:solidFill>
              </a:rPr>
              <a:t>"tokens"</a:t>
            </a:r>
            <a:r>
              <a:rPr lang="en-US"/>
              <a:t>]</a:t>
            </a:r>
          </a:p>
        </p:txBody>
      </p:sp>
      <p:sp>
        <p:nvSpPr>
          <p:cNvPr id="16" name="Rectangle 15"/>
          <p:cNvSpPr/>
          <p:nvPr/>
        </p:nvSpPr>
        <p:spPr>
          <a:xfrm>
            <a:off x="1989254" y="4623377"/>
            <a:ext cx="2039341" cy="369332"/>
          </a:xfrm>
          <a:prstGeom prst="rect">
            <a:avLst/>
          </a:prstGeom>
        </p:spPr>
        <p:txBody>
          <a:bodyPr wrap="none">
            <a:spAutoFit/>
          </a:bodyPr>
          <a:lstStyle/>
          <a:p>
            <a:r>
              <a:rPr lang="en-US"/>
              <a:t>name = </a:t>
            </a:r>
            <a:r>
              <a:rPr lang="en-US">
                <a:solidFill>
                  <a:srgbClr val="008080"/>
                </a:solidFill>
              </a:rPr>
              <a:t>"</a:t>
            </a:r>
            <a:r>
              <a:rPr lang="en-US" dirty="0" err="1">
                <a:solidFill>
                  <a:srgbClr val="008080"/>
                </a:solidFill>
              </a:rPr>
              <a:t>ner_mitie</a:t>
            </a:r>
            <a:r>
              <a:rPr lang="en-US" dirty="0">
                <a:solidFill>
                  <a:srgbClr val="008080"/>
                </a:solidFill>
              </a:rPr>
              <a:t>"</a:t>
            </a:r>
            <a:endParaRPr lang="en-US" dirty="0"/>
          </a:p>
        </p:txBody>
      </p:sp>
      <p:sp>
        <p:nvSpPr>
          <p:cNvPr id="17" name="Rectangle 16"/>
          <p:cNvSpPr/>
          <p:nvPr/>
        </p:nvSpPr>
        <p:spPr>
          <a:xfrm>
            <a:off x="7395676" y="4623000"/>
            <a:ext cx="2236253" cy="369332"/>
          </a:xfrm>
          <a:prstGeom prst="rect">
            <a:avLst/>
          </a:prstGeom>
        </p:spPr>
        <p:txBody>
          <a:bodyPr wrap="none">
            <a:spAutoFit/>
          </a:bodyPr>
          <a:lstStyle/>
          <a:p>
            <a:r>
              <a:rPr lang="en-US"/>
              <a:t>provides = [</a:t>
            </a:r>
            <a:r>
              <a:rPr lang="en-US">
                <a:solidFill>
                  <a:srgbClr val="008080"/>
                </a:solidFill>
              </a:rPr>
              <a:t>"entities"</a:t>
            </a:r>
            <a:r>
              <a:rPr lang="en-US"/>
              <a:t>]</a:t>
            </a:r>
          </a:p>
        </p:txBody>
      </p:sp>
      <p:sp>
        <p:nvSpPr>
          <p:cNvPr id="18" name="Rectangle 17"/>
          <p:cNvSpPr/>
          <p:nvPr/>
        </p:nvSpPr>
        <p:spPr>
          <a:xfrm>
            <a:off x="1989254" y="4948112"/>
            <a:ext cx="2124877" cy="369332"/>
          </a:xfrm>
          <a:prstGeom prst="rect">
            <a:avLst/>
          </a:prstGeom>
        </p:spPr>
        <p:txBody>
          <a:bodyPr wrap="none">
            <a:spAutoFit/>
          </a:bodyPr>
          <a:lstStyle/>
          <a:p>
            <a:r>
              <a:rPr lang="en-US"/>
              <a:t>requires = [</a:t>
            </a:r>
            <a:r>
              <a:rPr lang="en-US">
                <a:solidFill>
                  <a:srgbClr val="008080"/>
                </a:solidFill>
              </a:rPr>
              <a:t>"tokens"</a:t>
            </a:r>
            <a:r>
              <a:rPr lang="en-US"/>
              <a:t>]</a:t>
            </a:r>
          </a:p>
        </p:txBody>
      </p:sp>
      <p:grpSp>
        <p:nvGrpSpPr>
          <p:cNvPr id="45" name="Group 44"/>
          <p:cNvGrpSpPr/>
          <p:nvPr/>
        </p:nvGrpSpPr>
        <p:grpSpPr>
          <a:xfrm>
            <a:off x="4986703" y="4662192"/>
            <a:ext cx="1802359" cy="1056994"/>
            <a:chOff x="4986703" y="4662192"/>
            <a:chExt cx="1802359" cy="1056994"/>
          </a:xfrm>
        </p:grpSpPr>
        <p:sp>
          <p:nvSpPr>
            <p:cNvPr id="19" name="Rounded Rectangle 18"/>
            <p:cNvSpPr/>
            <p:nvPr/>
          </p:nvSpPr>
          <p:spPr>
            <a:xfrm>
              <a:off x="4986703" y="4662192"/>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NER_MITIE</a:t>
              </a:r>
              <a:endParaRPr lang="en-US" sz="720" dirty="0">
                <a:solidFill>
                  <a:srgbClr val="004266"/>
                </a:solidFill>
                <a:latin typeface="Monaco" charset="0"/>
                <a:ea typeface="Monaco" charset="0"/>
                <a:cs typeface="Monaco" charset="0"/>
              </a:endParaRPr>
            </a:p>
          </p:txBody>
        </p:sp>
        <p:sp>
          <p:nvSpPr>
            <p:cNvPr id="20" name="Can 19"/>
            <p:cNvSpPr/>
            <p:nvPr/>
          </p:nvSpPr>
          <p:spPr>
            <a:xfrm>
              <a:off x="5132869" y="5190689"/>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21" name="Can 20"/>
            <p:cNvSpPr/>
            <p:nvPr/>
          </p:nvSpPr>
          <p:spPr>
            <a:xfrm>
              <a:off x="5922999" y="5190689"/>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sp>
        <p:nvSpPr>
          <p:cNvPr id="23" name="Rounded Rectangle 22"/>
          <p:cNvSpPr/>
          <p:nvPr/>
        </p:nvSpPr>
        <p:spPr>
          <a:xfrm>
            <a:off x="4986703" y="181216"/>
            <a:ext cx="1802359" cy="761759"/>
          </a:xfrm>
          <a:prstGeom prst="roundRect">
            <a:avLst/>
          </a:prstGeom>
          <a:pattFill prst="wdDnDiag">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MITIE/tools/</a:t>
            </a:r>
            <a:r>
              <a:rPr lang="en-US" sz="1200" dirty="0" err="1">
                <a:solidFill>
                  <a:srgbClr val="004266"/>
                </a:solidFill>
                <a:latin typeface="Monaco" charset="0"/>
                <a:ea typeface="Monaco" charset="0"/>
                <a:cs typeface="Monaco" charset="0"/>
              </a:rPr>
              <a:t>wordrep</a:t>
            </a:r>
            <a:endParaRPr lang="en-US" sz="1200" dirty="0">
              <a:solidFill>
                <a:srgbClr val="004266"/>
              </a:solidFill>
              <a:latin typeface="Monaco" charset="0"/>
              <a:ea typeface="Monaco" charset="0"/>
              <a:cs typeface="Monaco" charset="0"/>
            </a:endParaRPr>
          </a:p>
        </p:txBody>
      </p:sp>
      <p:cxnSp>
        <p:nvCxnSpPr>
          <p:cNvPr id="25" name="Straight Arrow Connector 116"/>
          <p:cNvCxnSpPr>
            <a:stCxn id="23" idx="2"/>
            <a:endCxn id="6" idx="2"/>
          </p:cNvCxnSpPr>
          <p:nvPr/>
        </p:nvCxnSpPr>
        <p:spPr>
          <a:xfrm rot="5400000">
            <a:off x="4807429" y="1268415"/>
            <a:ext cx="1405895" cy="755014"/>
          </a:xfrm>
          <a:prstGeom prst="curvedConnector4">
            <a:avLst>
              <a:gd name="adj1" fmla="val 42911"/>
              <a:gd name="adj2" fmla="val 130278"/>
            </a:avLst>
          </a:prstGeom>
          <a:noFill/>
          <a:ln w="19050" cap="flat" cmpd="sng" algn="ctr">
            <a:solidFill>
              <a:srgbClr val="00B2F2">
                <a:lumMod val="50000"/>
              </a:srgbClr>
            </a:solidFill>
            <a:prstDash val="solid"/>
            <a:headEnd type="none"/>
            <a:tailEnd type="arrow"/>
          </a:ln>
          <a:effectLst/>
        </p:spPr>
      </p:cxnSp>
      <p:sp>
        <p:nvSpPr>
          <p:cNvPr id="29" name="Rectangle 28"/>
          <p:cNvSpPr/>
          <p:nvPr/>
        </p:nvSpPr>
        <p:spPr>
          <a:xfrm>
            <a:off x="6789062" y="418571"/>
            <a:ext cx="4608954" cy="369332"/>
          </a:xfrm>
          <a:prstGeom prst="rect">
            <a:avLst/>
          </a:prstGeom>
        </p:spPr>
        <p:txBody>
          <a:bodyPr wrap="none">
            <a:spAutoFit/>
          </a:bodyPr>
          <a:lstStyle/>
          <a:p>
            <a:r>
              <a:rPr lang="en-US" dirty="0" err="1">
                <a:solidFill>
                  <a:srgbClr val="6A737D"/>
                </a:solidFill>
                <a:latin typeface="SFMono-Regular" charset="0"/>
              </a:rPr>
              <a:t>wordrep</a:t>
            </a:r>
            <a:r>
              <a:rPr lang="en-US" dirty="0">
                <a:solidFill>
                  <a:srgbClr val="6A737D"/>
                </a:solidFill>
                <a:latin typeface="SFMono-Regular" charset="0"/>
              </a:rPr>
              <a:t> -e </a:t>
            </a:r>
            <a:r>
              <a:rPr lang="en-US" dirty="0" err="1">
                <a:solidFill>
                  <a:srgbClr val="6A737D"/>
                </a:solidFill>
                <a:latin typeface="SFMono-Regular" charset="0"/>
              </a:rPr>
              <a:t>a_folder_containing_only_text_files</a:t>
            </a:r>
            <a:endParaRPr lang="en-US" dirty="0"/>
          </a:p>
        </p:txBody>
      </p:sp>
      <p:sp>
        <p:nvSpPr>
          <p:cNvPr id="30" name="Rectangle 29"/>
          <p:cNvSpPr/>
          <p:nvPr/>
        </p:nvSpPr>
        <p:spPr>
          <a:xfrm>
            <a:off x="8474048" y="5132778"/>
            <a:ext cx="1460656" cy="369332"/>
          </a:xfrm>
          <a:prstGeom prst="rect">
            <a:avLst/>
          </a:prstGeom>
        </p:spPr>
        <p:txBody>
          <a:bodyPr wrap="none">
            <a:spAutoFit/>
          </a:bodyPr>
          <a:lstStyle/>
          <a:p>
            <a:r>
              <a:rPr lang="en-US" dirty="0">
                <a:solidFill>
                  <a:srgbClr val="24292E"/>
                </a:solidFill>
                <a:latin typeface="-apple-system" charset="0"/>
              </a:rPr>
              <a:t>trained </a:t>
            </a:r>
            <a:r>
              <a:rPr lang="en-US" dirty="0" smtClean="0">
                <a:solidFill>
                  <a:srgbClr val="24292E"/>
                </a:solidFill>
                <a:latin typeface="-apple-system" charset="0"/>
              </a:rPr>
              <a:t>model</a:t>
            </a:r>
            <a:endParaRPr lang="en-US" dirty="0"/>
          </a:p>
        </p:txBody>
      </p:sp>
      <p:sp>
        <p:nvSpPr>
          <p:cNvPr id="32" name="Can 31"/>
          <p:cNvSpPr/>
          <p:nvPr/>
        </p:nvSpPr>
        <p:spPr>
          <a:xfrm>
            <a:off x="8879990" y="5502110"/>
            <a:ext cx="648772" cy="52922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NER Model</a:t>
            </a:r>
            <a:endParaRPr lang="en-US" sz="1000" dirty="0">
              <a:solidFill>
                <a:srgbClr val="004266"/>
              </a:solidFill>
              <a:latin typeface="Monaco" charset="0"/>
              <a:ea typeface="Monaco" charset="0"/>
              <a:cs typeface="Monaco" charset="0"/>
            </a:endParaRPr>
          </a:p>
        </p:txBody>
      </p:sp>
      <p:cxnSp>
        <p:nvCxnSpPr>
          <p:cNvPr id="33" name="Straight Arrow Connector 116"/>
          <p:cNvCxnSpPr>
            <a:stCxn id="8" idx="2"/>
            <a:endCxn id="19" idx="1"/>
          </p:cNvCxnSpPr>
          <p:nvPr/>
        </p:nvCxnSpPr>
        <p:spPr>
          <a:xfrm rot="5400000">
            <a:off x="4908796" y="4211602"/>
            <a:ext cx="1056994" cy="901180"/>
          </a:xfrm>
          <a:prstGeom prst="curvedConnector4">
            <a:avLst>
              <a:gd name="adj1" fmla="val 25000"/>
              <a:gd name="adj2" fmla="val 125367"/>
            </a:avLst>
          </a:prstGeom>
          <a:noFill/>
          <a:ln w="19050" cap="flat" cmpd="sng" algn="ctr">
            <a:solidFill>
              <a:srgbClr val="C00000"/>
            </a:solidFill>
            <a:prstDash val="solid"/>
            <a:headEnd type="none"/>
            <a:tailEnd type="arrow"/>
          </a:ln>
          <a:effectLst/>
        </p:spPr>
      </p:cxnSp>
      <p:sp>
        <p:nvSpPr>
          <p:cNvPr id="38" name="Oval 37"/>
          <p:cNvSpPr/>
          <p:nvPr/>
        </p:nvSpPr>
        <p:spPr>
          <a:xfrm>
            <a:off x="903111" y="688622"/>
            <a:ext cx="428978" cy="395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Tree>
    <p:extLst>
      <p:ext uri="{BB962C8B-B14F-4D97-AF65-F5344CB8AC3E}">
        <p14:creationId xmlns:p14="http://schemas.microsoft.com/office/powerpoint/2010/main" val="16206315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4986703" y="1719344"/>
            <a:ext cx="1802359" cy="1056994"/>
            <a:chOff x="4986703" y="1719344"/>
            <a:chExt cx="1802359" cy="1056994"/>
          </a:xfrm>
        </p:grpSpPr>
        <p:sp>
          <p:nvSpPr>
            <p:cNvPr id="8" name="Rounded Rectangle 7"/>
            <p:cNvSpPr/>
            <p:nvPr/>
          </p:nvSpPr>
          <p:spPr>
            <a:xfrm>
              <a:off x="4986703" y="1719344"/>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Featurizer_Regex</a:t>
              </a:r>
              <a:endParaRPr lang="en-US" sz="720" dirty="0">
                <a:solidFill>
                  <a:srgbClr val="004266"/>
                </a:solidFill>
                <a:latin typeface="Monaco" charset="0"/>
                <a:ea typeface="Monaco" charset="0"/>
                <a:cs typeface="Monaco" charset="0"/>
              </a:endParaRPr>
            </a:p>
          </p:txBody>
        </p:sp>
        <p:sp>
          <p:nvSpPr>
            <p:cNvPr id="9" name="Can 8"/>
            <p:cNvSpPr/>
            <p:nvPr/>
          </p:nvSpPr>
          <p:spPr>
            <a:xfrm>
              <a:off x="5132869" y="2247841"/>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Pattern</a:t>
              </a:r>
              <a:endParaRPr lang="en-US" sz="1000" dirty="0">
                <a:solidFill>
                  <a:srgbClr val="004266"/>
                </a:solidFill>
                <a:latin typeface="Monaco" charset="0"/>
                <a:ea typeface="Monaco" charset="0"/>
                <a:cs typeface="Monaco" charset="0"/>
              </a:endParaRPr>
            </a:p>
          </p:txBody>
        </p:sp>
        <p:sp>
          <p:nvSpPr>
            <p:cNvPr id="10" name="Can 9"/>
            <p:cNvSpPr/>
            <p:nvPr/>
          </p:nvSpPr>
          <p:spPr>
            <a:xfrm>
              <a:off x="5922999" y="2247841"/>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Regex Engine</a:t>
              </a:r>
              <a:endParaRPr lang="en-US" sz="1000" dirty="0">
                <a:solidFill>
                  <a:srgbClr val="004266"/>
                </a:solidFill>
                <a:latin typeface="Monaco" charset="0"/>
                <a:ea typeface="Monaco" charset="0"/>
                <a:cs typeface="Monaco" charset="0"/>
              </a:endParaRPr>
            </a:p>
          </p:txBody>
        </p:sp>
      </p:grpSp>
      <p:sp>
        <p:nvSpPr>
          <p:cNvPr id="11" name="Rectangle 10"/>
          <p:cNvSpPr/>
          <p:nvPr/>
        </p:nvSpPr>
        <p:spPr>
          <a:xfrm>
            <a:off x="2070626" y="863986"/>
            <a:ext cx="2486258"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ner_synonyms</a:t>
            </a:r>
            <a:r>
              <a:rPr lang="en-US" dirty="0">
                <a:solidFill>
                  <a:srgbClr val="008080"/>
                </a:solidFill>
              </a:rPr>
              <a:t>"</a:t>
            </a:r>
            <a:endParaRPr lang="en-US" dirty="0"/>
          </a:p>
        </p:txBody>
      </p:sp>
      <p:sp>
        <p:nvSpPr>
          <p:cNvPr id="12" name="Rectangle 11"/>
          <p:cNvSpPr/>
          <p:nvPr/>
        </p:nvSpPr>
        <p:spPr>
          <a:xfrm>
            <a:off x="7395676" y="874671"/>
            <a:ext cx="2236253" cy="369332"/>
          </a:xfrm>
          <a:prstGeom prst="rect">
            <a:avLst/>
          </a:prstGeom>
        </p:spPr>
        <p:txBody>
          <a:bodyPr wrap="none">
            <a:spAutoFit/>
          </a:bodyPr>
          <a:lstStyle/>
          <a:p>
            <a:r>
              <a:rPr lang="en-US" dirty="0"/>
              <a:t>provides = </a:t>
            </a:r>
            <a:r>
              <a:rPr lang="en-US" dirty="0" smtClean="0"/>
              <a:t>[</a:t>
            </a:r>
            <a:r>
              <a:rPr lang="en-US" dirty="0">
                <a:solidFill>
                  <a:srgbClr val="008080"/>
                </a:solidFill>
              </a:rPr>
              <a:t>"entities"</a:t>
            </a:r>
            <a:r>
              <a:rPr lang="en-US" dirty="0" smtClean="0"/>
              <a:t>]</a:t>
            </a:r>
            <a:endParaRPr lang="en-US" dirty="0"/>
          </a:p>
        </p:txBody>
      </p:sp>
      <p:sp>
        <p:nvSpPr>
          <p:cNvPr id="13" name="Rectangle 12"/>
          <p:cNvSpPr/>
          <p:nvPr/>
        </p:nvSpPr>
        <p:spPr>
          <a:xfrm>
            <a:off x="567266" y="2019932"/>
            <a:ext cx="3989618"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intent_entity_featurizer_regex</a:t>
            </a:r>
            <a:r>
              <a:rPr lang="en-US" dirty="0">
                <a:solidFill>
                  <a:srgbClr val="008080"/>
                </a:solidFill>
              </a:rPr>
              <a:t>"</a:t>
            </a:r>
            <a:endParaRPr lang="en-US" dirty="0"/>
          </a:p>
        </p:txBody>
      </p:sp>
      <p:sp>
        <p:nvSpPr>
          <p:cNvPr id="15" name="Rectangle 14"/>
          <p:cNvSpPr/>
          <p:nvPr/>
        </p:nvSpPr>
        <p:spPr>
          <a:xfrm>
            <a:off x="7395676" y="1878509"/>
            <a:ext cx="2785058" cy="369332"/>
          </a:xfrm>
          <a:prstGeom prst="rect">
            <a:avLst/>
          </a:prstGeom>
        </p:spPr>
        <p:txBody>
          <a:bodyPr wrap="none">
            <a:spAutoFit/>
          </a:bodyPr>
          <a:lstStyle/>
          <a:p>
            <a:r>
              <a:rPr lang="en-US" dirty="0"/>
              <a:t>provides = </a:t>
            </a:r>
            <a:r>
              <a:rPr lang="en-US" dirty="0" smtClean="0"/>
              <a:t>[</a:t>
            </a:r>
            <a:r>
              <a:rPr lang="en-US" dirty="0">
                <a:solidFill>
                  <a:srgbClr val="008080"/>
                </a:solidFill>
              </a:rPr>
              <a:t>"</a:t>
            </a:r>
            <a:r>
              <a:rPr lang="en-US" dirty="0" err="1">
                <a:solidFill>
                  <a:srgbClr val="008080"/>
                </a:solidFill>
              </a:rPr>
              <a:t>text_features</a:t>
            </a:r>
            <a:r>
              <a:rPr lang="en-US" dirty="0">
                <a:solidFill>
                  <a:srgbClr val="008080"/>
                </a:solidFill>
              </a:rPr>
              <a:t>"</a:t>
            </a:r>
            <a:r>
              <a:rPr lang="en-US" dirty="0" smtClean="0"/>
              <a:t>]</a:t>
            </a:r>
            <a:endParaRPr lang="en-US" dirty="0"/>
          </a:p>
        </p:txBody>
      </p:sp>
      <p:sp>
        <p:nvSpPr>
          <p:cNvPr id="17" name="Rectangle 16"/>
          <p:cNvSpPr/>
          <p:nvPr/>
        </p:nvSpPr>
        <p:spPr>
          <a:xfrm>
            <a:off x="7395676" y="3265643"/>
            <a:ext cx="2890856" cy="369332"/>
          </a:xfrm>
          <a:prstGeom prst="rect">
            <a:avLst/>
          </a:prstGeom>
        </p:spPr>
        <p:txBody>
          <a:bodyPr wrap="none">
            <a:spAutoFit/>
          </a:bodyPr>
          <a:lstStyle/>
          <a:p>
            <a:r>
              <a:rPr lang="en-US" dirty="0"/>
              <a:t>provides = </a:t>
            </a:r>
            <a:r>
              <a:rPr lang="en-US" dirty="0" smtClean="0"/>
              <a:t>[</a:t>
            </a:r>
            <a:r>
              <a:rPr lang="en-US" dirty="0" smtClean="0">
                <a:solidFill>
                  <a:srgbClr val="008080"/>
                </a:solidFill>
              </a:rPr>
              <a:t>"</a:t>
            </a:r>
            <a:r>
              <a:rPr lang="en-US" dirty="0" err="1" smtClean="0">
                <a:solidFill>
                  <a:srgbClr val="008080"/>
                </a:solidFill>
              </a:rPr>
              <a:t>text_features</a:t>
            </a:r>
            <a:r>
              <a:rPr lang="en-US" dirty="0" smtClean="0">
                <a:solidFill>
                  <a:srgbClr val="008080"/>
                </a:solidFill>
              </a:rPr>
              <a:t>"</a:t>
            </a:r>
            <a:r>
              <a:rPr lang="en-US" dirty="0" smtClean="0"/>
              <a:t>]</a:t>
            </a:r>
            <a:endParaRPr lang="en-US" dirty="0"/>
          </a:p>
        </p:txBody>
      </p:sp>
      <p:sp>
        <p:nvSpPr>
          <p:cNvPr id="18" name="Rectangle 17"/>
          <p:cNvSpPr/>
          <p:nvPr/>
        </p:nvSpPr>
        <p:spPr>
          <a:xfrm>
            <a:off x="1826813" y="2389264"/>
            <a:ext cx="2124877" cy="369332"/>
          </a:xfrm>
          <a:prstGeom prst="rect">
            <a:avLst/>
          </a:prstGeom>
        </p:spPr>
        <p:txBody>
          <a:bodyPr wrap="none">
            <a:spAutoFit/>
          </a:bodyPr>
          <a:lstStyle/>
          <a:p>
            <a:r>
              <a:rPr lang="en-US"/>
              <a:t>requires = [</a:t>
            </a:r>
            <a:r>
              <a:rPr lang="en-US">
                <a:solidFill>
                  <a:srgbClr val="008080"/>
                </a:solidFill>
              </a:rPr>
              <a:t>"tokens"</a:t>
            </a:r>
            <a:r>
              <a:rPr lang="en-US"/>
              <a:t>]</a:t>
            </a:r>
          </a:p>
        </p:txBody>
      </p:sp>
      <p:grpSp>
        <p:nvGrpSpPr>
          <p:cNvPr id="51" name="Group 50"/>
          <p:cNvGrpSpPr/>
          <p:nvPr/>
        </p:nvGrpSpPr>
        <p:grpSpPr>
          <a:xfrm>
            <a:off x="4986703" y="3304835"/>
            <a:ext cx="1802359" cy="1056994"/>
            <a:chOff x="4986703" y="3304835"/>
            <a:chExt cx="1802359" cy="1056994"/>
          </a:xfrm>
        </p:grpSpPr>
        <p:sp>
          <p:nvSpPr>
            <p:cNvPr id="19" name="Rounded Rectangle 18"/>
            <p:cNvSpPr/>
            <p:nvPr/>
          </p:nvSpPr>
          <p:spPr>
            <a:xfrm>
              <a:off x="4986703" y="3304835"/>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Featurizer_MITIE</a:t>
              </a:r>
              <a:endParaRPr lang="en-US" sz="720" dirty="0">
                <a:solidFill>
                  <a:srgbClr val="004266"/>
                </a:solidFill>
                <a:latin typeface="Monaco" charset="0"/>
                <a:ea typeface="Monaco" charset="0"/>
                <a:cs typeface="Monaco" charset="0"/>
              </a:endParaRPr>
            </a:p>
          </p:txBody>
        </p:sp>
        <p:sp>
          <p:nvSpPr>
            <p:cNvPr id="20" name="Can 19"/>
            <p:cNvSpPr/>
            <p:nvPr/>
          </p:nvSpPr>
          <p:spPr>
            <a:xfrm>
              <a:off x="5132869" y="3833332"/>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21" name="Can 20"/>
            <p:cNvSpPr/>
            <p:nvPr/>
          </p:nvSpPr>
          <p:spPr>
            <a:xfrm>
              <a:off x="5922999" y="3833332"/>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sp>
        <p:nvSpPr>
          <p:cNvPr id="26" name="Oval 25"/>
          <p:cNvSpPr/>
          <p:nvPr/>
        </p:nvSpPr>
        <p:spPr>
          <a:xfrm>
            <a:off x="903111" y="688622"/>
            <a:ext cx="428978" cy="395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2" name="Rectangle 1"/>
          <p:cNvSpPr/>
          <p:nvPr/>
        </p:nvSpPr>
        <p:spPr>
          <a:xfrm>
            <a:off x="1246028" y="3304835"/>
            <a:ext cx="3299493"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intent_featurizer_mitie</a:t>
            </a:r>
            <a:r>
              <a:rPr lang="en-US" dirty="0">
                <a:solidFill>
                  <a:srgbClr val="008080"/>
                </a:solidFill>
              </a:rPr>
              <a:t>"</a:t>
            </a:r>
            <a:endParaRPr lang="en-US" dirty="0"/>
          </a:p>
        </p:txBody>
      </p:sp>
      <p:sp>
        <p:nvSpPr>
          <p:cNvPr id="28" name="Rectangle 27"/>
          <p:cNvSpPr/>
          <p:nvPr/>
        </p:nvSpPr>
        <p:spPr>
          <a:xfrm>
            <a:off x="1867577" y="3674167"/>
            <a:ext cx="2124877" cy="369332"/>
          </a:xfrm>
          <a:prstGeom prst="rect">
            <a:avLst/>
          </a:prstGeom>
        </p:spPr>
        <p:txBody>
          <a:bodyPr wrap="none">
            <a:spAutoFit/>
          </a:bodyPr>
          <a:lstStyle/>
          <a:p>
            <a:r>
              <a:rPr lang="en-US"/>
              <a:t>requires = [</a:t>
            </a:r>
            <a:r>
              <a:rPr lang="en-US">
                <a:solidFill>
                  <a:srgbClr val="008080"/>
                </a:solidFill>
              </a:rPr>
              <a:t>"tokens"</a:t>
            </a:r>
            <a:r>
              <a:rPr lang="en-US"/>
              <a:t>]</a:t>
            </a:r>
          </a:p>
        </p:txBody>
      </p:sp>
      <p:sp>
        <p:nvSpPr>
          <p:cNvPr id="3" name="Rectangle 2"/>
          <p:cNvSpPr/>
          <p:nvPr/>
        </p:nvSpPr>
        <p:spPr>
          <a:xfrm>
            <a:off x="322093" y="4047334"/>
            <a:ext cx="3893374" cy="369332"/>
          </a:xfrm>
          <a:prstGeom prst="rect">
            <a:avLst/>
          </a:prstGeom>
        </p:spPr>
        <p:txBody>
          <a:bodyPr wrap="none">
            <a:spAutoFit/>
          </a:bodyPr>
          <a:lstStyle/>
          <a:p>
            <a:r>
              <a:rPr lang="en-US" dirty="0"/>
              <a:t>requires = </a:t>
            </a:r>
            <a:r>
              <a:rPr lang="en-US" dirty="0" smtClean="0"/>
              <a:t>[</a:t>
            </a:r>
            <a:r>
              <a:rPr lang="en-US" dirty="0" smtClean="0">
                <a:solidFill>
                  <a:srgbClr val="008080"/>
                </a:solidFill>
              </a:rPr>
              <a:t>"</a:t>
            </a:r>
            <a:r>
              <a:rPr lang="en-US" dirty="0" err="1">
                <a:solidFill>
                  <a:srgbClr val="008080"/>
                </a:solidFill>
              </a:rPr>
              <a:t>mitie_feature_extractor</a:t>
            </a:r>
            <a:r>
              <a:rPr lang="en-US" dirty="0">
                <a:solidFill>
                  <a:srgbClr val="008080"/>
                </a:solidFill>
              </a:rPr>
              <a:t>"</a:t>
            </a:r>
            <a:r>
              <a:rPr lang="en-US" dirty="0"/>
              <a:t>]</a:t>
            </a:r>
          </a:p>
        </p:txBody>
      </p:sp>
      <p:grpSp>
        <p:nvGrpSpPr>
          <p:cNvPr id="52" name="Group 51"/>
          <p:cNvGrpSpPr/>
          <p:nvPr/>
        </p:nvGrpSpPr>
        <p:grpSpPr>
          <a:xfrm>
            <a:off x="4986703" y="4804940"/>
            <a:ext cx="1802359" cy="1056994"/>
            <a:chOff x="4986703" y="4804940"/>
            <a:chExt cx="1802359" cy="1056994"/>
          </a:xfrm>
        </p:grpSpPr>
        <p:sp>
          <p:nvSpPr>
            <p:cNvPr id="36" name="Rounded Rectangle 35"/>
            <p:cNvSpPr/>
            <p:nvPr/>
          </p:nvSpPr>
          <p:spPr>
            <a:xfrm>
              <a:off x="4986703" y="4804940"/>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Classifier_Sklearn</a:t>
              </a:r>
              <a:endParaRPr lang="en-US" sz="720" dirty="0">
                <a:solidFill>
                  <a:srgbClr val="004266"/>
                </a:solidFill>
                <a:latin typeface="Monaco" charset="0"/>
                <a:ea typeface="Monaco" charset="0"/>
                <a:cs typeface="Monaco" charset="0"/>
              </a:endParaRPr>
            </a:p>
          </p:txBody>
        </p:sp>
        <p:sp>
          <p:nvSpPr>
            <p:cNvPr id="37" name="Can 36"/>
            <p:cNvSpPr/>
            <p:nvPr/>
          </p:nvSpPr>
          <p:spPr>
            <a:xfrm>
              <a:off x="5132869" y="5333437"/>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38" name="Can 37"/>
            <p:cNvSpPr/>
            <p:nvPr/>
          </p:nvSpPr>
          <p:spPr>
            <a:xfrm>
              <a:off x="5922999" y="5333437"/>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sp>
        <p:nvSpPr>
          <p:cNvPr id="39" name="Rectangle 38"/>
          <p:cNvSpPr/>
          <p:nvPr/>
        </p:nvSpPr>
        <p:spPr>
          <a:xfrm>
            <a:off x="1246028" y="4804940"/>
            <a:ext cx="3401893"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intent_classifier_sklearn</a:t>
            </a:r>
            <a:r>
              <a:rPr lang="en-US" dirty="0">
                <a:solidFill>
                  <a:srgbClr val="008080"/>
                </a:solidFill>
              </a:rPr>
              <a:t>"</a:t>
            </a:r>
            <a:endParaRPr lang="en-US" dirty="0"/>
          </a:p>
        </p:txBody>
      </p:sp>
      <p:sp>
        <p:nvSpPr>
          <p:cNvPr id="40" name="Rectangle 39"/>
          <p:cNvSpPr/>
          <p:nvPr/>
        </p:nvSpPr>
        <p:spPr>
          <a:xfrm>
            <a:off x="1867577" y="5174272"/>
            <a:ext cx="2753190" cy="369332"/>
          </a:xfrm>
          <a:prstGeom prst="rect">
            <a:avLst/>
          </a:prstGeom>
        </p:spPr>
        <p:txBody>
          <a:bodyPr wrap="none">
            <a:spAutoFit/>
          </a:bodyPr>
          <a:lstStyle/>
          <a:p>
            <a:r>
              <a:rPr lang="en-US" dirty="0"/>
              <a:t>requires = </a:t>
            </a:r>
            <a:r>
              <a:rPr lang="en-US" dirty="0" smtClean="0"/>
              <a:t>[</a:t>
            </a:r>
            <a:r>
              <a:rPr lang="en-US" dirty="0">
                <a:solidFill>
                  <a:srgbClr val="008080"/>
                </a:solidFill>
              </a:rPr>
              <a:t>"</a:t>
            </a:r>
            <a:r>
              <a:rPr lang="en-US" dirty="0" err="1">
                <a:solidFill>
                  <a:srgbClr val="008080"/>
                </a:solidFill>
              </a:rPr>
              <a:t>text_features</a:t>
            </a:r>
            <a:r>
              <a:rPr lang="en-US" dirty="0">
                <a:solidFill>
                  <a:srgbClr val="008080"/>
                </a:solidFill>
              </a:rPr>
              <a:t>"</a:t>
            </a:r>
            <a:r>
              <a:rPr lang="en-US" dirty="0" smtClean="0"/>
              <a:t>]</a:t>
            </a:r>
            <a:endParaRPr lang="en-US" dirty="0"/>
          </a:p>
        </p:txBody>
      </p:sp>
      <p:sp>
        <p:nvSpPr>
          <p:cNvPr id="4" name="Rectangle 3"/>
          <p:cNvSpPr/>
          <p:nvPr/>
        </p:nvSpPr>
        <p:spPr>
          <a:xfrm>
            <a:off x="7395676" y="4989606"/>
            <a:ext cx="3762953" cy="369332"/>
          </a:xfrm>
          <a:prstGeom prst="rect">
            <a:avLst/>
          </a:prstGeom>
        </p:spPr>
        <p:txBody>
          <a:bodyPr wrap="none">
            <a:spAutoFit/>
          </a:bodyPr>
          <a:lstStyle/>
          <a:p>
            <a:r>
              <a:rPr lang="en-US"/>
              <a:t>provides = [</a:t>
            </a:r>
            <a:r>
              <a:rPr lang="en-US">
                <a:solidFill>
                  <a:srgbClr val="008080"/>
                </a:solidFill>
              </a:rPr>
              <a:t>"intent"</a:t>
            </a:r>
            <a:r>
              <a:rPr lang="en-US">
                <a:solidFill>
                  <a:srgbClr val="CC7832"/>
                </a:solidFill>
              </a:rPr>
              <a:t>, </a:t>
            </a:r>
            <a:r>
              <a:rPr lang="en-US">
                <a:solidFill>
                  <a:srgbClr val="008080"/>
                </a:solidFill>
              </a:rPr>
              <a:t>"</a:t>
            </a:r>
            <a:r>
              <a:rPr lang="en-US" dirty="0" err="1">
                <a:solidFill>
                  <a:srgbClr val="008080"/>
                </a:solidFill>
              </a:rPr>
              <a:t>intent_ranking</a:t>
            </a:r>
            <a:r>
              <a:rPr lang="en-US" dirty="0">
                <a:solidFill>
                  <a:srgbClr val="008080"/>
                </a:solidFill>
              </a:rPr>
              <a:t>"</a:t>
            </a:r>
            <a:r>
              <a:rPr lang="en-US" dirty="0"/>
              <a:t>]</a:t>
            </a:r>
          </a:p>
        </p:txBody>
      </p:sp>
      <p:cxnSp>
        <p:nvCxnSpPr>
          <p:cNvPr id="44" name="Straight Arrow Connector 116"/>
          <p:cNvCxnSpPr>
            <a:stCxn id="8" idx="2"/>
            <a:endCxn id="36" idx="1"/>
          </p:cNvCxnSpPr>
          <p:nvPr/>
        </p:nvCxnSpPr>
        <p:spPr>
          <a:xfrm rot="5400000">
            <a:off x="4158744" y="3604297"/>
            <a:ext cx="2557099" cy="901180"/>
          </a:xfrm>
          <a:prstGeom prst="curvedConnector4">
            <a:avLst>
              <a:gd name="adj1" fmla="val 39666"/>
              <a:gd name="adj2" fmla="val 125367"/>
            </a:avLst>
          </a:prstGeom>
          <a:noFill/>
          <a:ln w="19050" cap="flat" cmpd="sng" algn="ctr">
            <a:solidFill>
              <a:srgbClr val="00B2F2">
                <a:lumMod val="50000"/>
              </a:srgbClr>
            </a:solidFill>
            <a:prstDash val="solid"/>
            <a:headEnd type="none"/>
            <a:tailEnd type="arrow"/>
          </a:ln>
          <a:effectLst/>
        </p:spPr>
      </p:cxnSp>
      <p:cxnSp>
        <p:nvCxnSpPr>
          <p:cNvPr id="46" name="Straight Arrow Connector 116"/>
          <p:cNvCxnSpPr>
            <a:stCxn id="19" idx="2"/>
            <a:endCxn id="36" idx="0"/>
          </p:cNvCxnSpPr>
          <p:nvPr/>
        </p:nvCxnSpPr>
        <p:spPr>
          <a:xfrm rot="5400000">
            <a:off x="5666328" y="4583384"/>
            <a:ext cx="443111" cy="12700"/>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
        <p:nvSpPr>
          <p:cNvPr id="53" name="Rectangle 52"/>
          <p:cNvSpPr/>
          <p:nvPr/>
        </p:nvSpPr>
        <p:spPr>
          <a:xfrm>
            <a:off x="9556204" y="532564"/>
            <a:ext cx="1460656" cy="369332"/>
          </a:xfrm>
          <a:prstGeom prst="rect">
            <a:avLst/>
          </a:prstGeom>
        </p:spPr>
        <p:txBody>
          <a:bodyPr wrap="none">
            <a:spAutoFit/>
          </a:bodyPr>
          <a:lstStyle/>
          <a:p>
            <a:r>
              <a:rPr lang="en-US" dirty="0">
                <a:solidFill>
                  <a:srgbClr val="24292E"/>
                </a:solidFill>
                <a:latin typeface="-apple-system" charset="0"/>
              </a:rPr>
              <a:t>trained </a:t>
            </a:r>
            <a:r>
              <a:rPr lang="en-US" dirty="0" smtClean="0">
                <a:solidFill>
                  <a:srgbClr val="24292E"/>
                </a:solidFill>
                <a:latin typeface="-apple-system" charset="0"/>
              </a:rPr>
              <a:t>model</a:t>
            </a:r>
            <a:endParaRPr lang="en-US" dirty="0"/>
          </a:p>
        </p:txBody>
      </p:sp>
      <p:sp>
        <p:nvSpPr>
          <p:cNvPr id="54" name="Can 53"/>
          <p:cNvSpPr/>
          <p:nvPr/>
        </p:nvSpPr>
        <p:spPr>
          <a:xfrm>
            <a:off x="9962146" y="901896"/>
            <a:ext cx="648772" cy="52922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NER Model</a:t>
            </a:r>
            <a:endParaRPr lang="en-US" sz="1000" dirty="0">
              <a:solidFill>
                <a:srgbClr val="004266"/>
              </a:solidFill>
              <a:latin typeface="Monaco" charset="0"/>
              <a:ea typeface="Monaco" charset="0"/>
              <a:cs typeface="Monaco" charset="0"/>
            </a:endParaRPr>
          </a:p>
        </p:txBody>
      </p:sp>
      <p:sp>
        <p:nvSpPr>
          <p:cNvPr id="55" name="Rectangle 54"/>
          <p:cNvSpPr/>
          <p:nvPr/>
        </p:nvSpPr>
        <p:spPr>
          <a:xfrm>
            <a:off x="9365870" y="5309895"/>
            <a:ext cx="1460656" cy="369332"/>
          </a:xfrm>
          <a:prstGeom prst="rect">
            <a:avLst/>
          </a:prstGeom>
        </p:spPr>
        <p:txBody>
          <a:bodyPr wrap="none">
            <a:spAutoFit/>
          </a:bodyPr>
          <a:lstStyle/>
          <a:p>
            <a:r>
              <a:rPr lang="en-US" dirty="0">
                <a:solidFill>
                  <a:srgbClr val="24292E"/>
                </a:solidFill>
                <a:latin typeface="-apple-system" charset="0"/>
              </a:rPr>
              <a:t>trained </a:t>
            </a:r>
            <a:r>
              <a:rPr lang="en-US" dirty="0" smtClean="0">
                <a:solidFill>
                  <a:srgbClr val="24292E"/>
                </a:solidFill>
                <a:latin typeface="-apple-system" charset="0"/>
              </a:rPr>
              <a:t>model</a:t>
            </a:r>
            <a:endParaRPr lang="en-US" dirty="0"/>
          </a:p>
        </p:txBody>
      </p:sp>
      <p:sp>
        <p:nvSpPr>
          <p:cNvPr id="56" name="Can 55"/>
          <p:cNvSpPr/>
          <p:nvPr/>
        </p:nvSpPr>
        <p:spPr>
          <a:xfrm>
            <a:off x="9771812" y="5679227"/>
            <a:ext cx="648772" cy="52922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Intent</a:t>
            </a:r>
            <a:endParaRPr lang="en-US" sz="1000" dirty="0">
              <a:solidFill>
                <a:srgbClr val="004266"/>
              </a:solidFill>
              <a:latin typeface="Monaco" charset="0"/>
              <a:ea typeface="Monaco" charset="0"/>
              <a:cs typeface="Monaco" charset="0"/>
            </a:endParaRPr>
          </a:p>
        </p:txBody>
      </p:sp>
      <p:sp>
        <p:nvSpPr>
          <p:cNvPr id="57" name="Rectangle 56"/>
          <p:cNvSpPr/>
          <p:nvPr/>
        </p:nvSpPr>
        <p:spPr>
          <a:xfrm>
            <a:off x="7132558" y="2323343"/>
            <a:ext cx="4998741" cy="923330"/>
          </a:xfrm>
          <a:prstGeom prst="rect">
            <a:avLst/>
          </a:prstGeom>
        </p:spPr>
        <p:txBody>
          <a:bodyPr wrap="none">
            <a:spAutoFit/>
          </a:bodyPr>
          <a:lstStyle/>
          <a:p>
            <a:r>
              <a:rPr lang="en-US" altLang="zh-CN" i="1" dirty="0" smtClean="0">
                <a:solidFill>
                  <a:srgbClr val="629755"/>
                </a:solidFill>
              </a:rPr>
              <a:t>For</a:t>
            </a:r>
            <a:r>
              <a:rPr lang="zh-CN" altLang="en-US" i="1" dirty="0" smtClean="0">
                <a:solidFill>
                  <a:srgbClr val="629755"/>
                </a:solidFill>
              </a:rPr>
              <a:t> </a:t>
            </a:r>
            <a:r>
              <a:rPr lang="en-US" altLang="zh-CN" i="1" dirty="0" smtClean="0">
                <a:solidFill>
                  <a:srgbClr val="629755"/>
                </a:solidFill>
              </a:rPr>
              <a:t>example,</a:t>
            </a:r>
            <a:r>
              <a:rPr lang="zh-CN" altLang="en-US" i="1" dirty="0" smtClean="0">
                <a:solidFill>
                  <a:srgbClr val="629755"/>
                </a:solidFill>
              </a:rPr>
              <a:t> </a:t>
            </a:r>
            <a:r>
              <a:rPr lang="en-US" altLang="zh-CN" i="1" dirty="0" smtClean="0">
                <a:solidFill>
                  <a:srgbClr val="629755"/>
                </a:solidFill>
              </a:rPr>
              <a:t>for</a:t>
            </a:r>
            <a:r>
              <a:rPr lang="zh-CN" altLang="en-US" i="1" dirty="0" smtClean="0">
                <a:solidFill>
                  <a:srgbClr val="629755"/>
                </a:solidFill>
              </a:rPr>
              <a:t> </a:t>
            </a:r>
            <a:r>
              <a:rPr lang="en-US" altLang="zh-CN" i="1" dirty="0" smtClean="0">
                <a:solidFill>
                  <a:srgbClr val="629755"/>
                </a:solidFill>
              </a:rPr>
              <a:t>each</a:t>
            </a:r>
            <a:r>
              <a:rPr lang="zh-CN" altLang="en-US" i="1" dirty="0" smtClean="0">
                <a:solidFill>
                  <a:srgbClr val="629755"/>
                </a:solidFill>
              </a:rPr>
              <a:t> </a:t>
            </a:r>
            <a:r>
              <a:rPr lang="en-US" altLang="zh-CN" i="1" dirty="0" smtClean="0">
                <a:solidFill>
                  <a:srgbClr val="629755"/>
                </a:solidFill>
              </a:rPr>
              <a:t>patterns,</a:t>
            </a:r>
            <a:r>
              <a:rPr lang="zh-CN" altLang="en-US" i="1" dirty="0" smtClean="0">
                <a:solidFill>
                  <a:srgbClr val="629755"/>
                </a:solidFill>
              </a:rPr>
              <a:t> </a:t>
            </a:r>
            <a:r>
              <a:rPr lang="en-US" altLang="zh-CN" i="1" dirty="0" smtClean="0">
                <a:solidFill>
                  <a:srgbClr val="629755"/>
                </a:solidFill>
              </a:rPr>
              <a:t>return</a:t>
            </a:r>
            <a:r>
              <a:rPr lang="zh-CN" altLang="en-US" i="1" dirty="0" smtClean="0">
                <a:solidFill>
                  <a:srgbClr val="629755"/>
                </a:solidFill>
              </a:rPr>
              <a:t> </a:t>
            </a:r>
            <a:r>
              <a:rPr lang="en-US" altLang="zh-CN" i="1" dirty="0" smtClean="0">
                <a:solidFill>
                  <a:srgbClr val="629755"/>
                </a:solidFill>
              </a:rPr>
              <a:t>1</a:t>
            </a:r>
            <a:r>
              <a:rPr lang="zh-CN" altLang="en-US" i="1" dirty="0" smtClean="0">
                <a:solidFill>
                  <a:srgbClr val="629755"/>
                </a:solidFill>
              </a:rPr>
              <a:t> </a:t>
            </a:r>
            <a:r>
              <a:rPr lang="en-US" altLang="zh-CN" i="1" dirty="0" smtClean="0">
                <a:solidFill>
                  <a:srgbClr val="629755"/>
                </a:solidFill>
              </a:rPr>
              <a:t>if</a:t>
            </a:r>
            <a:r>
              <a:rPr lang="zh-CN" altLang="en-US" i="1" dirty="0" smtClean="0">
                <a:solidFill>
                  <a:srgbClr val="629755"/>
                </a:solidFill>
              </a:rPr>
              <a:t> </a:t>
            </a:r>
            <a:r>
              <a:rPr lang="en-US" altLang="zh-CN" i="1" dirty="0" smtClean="0">
                <a:solidFill>
                  <a:srgbClr val="629755"/>
                </a:solidFill>
              </a:rPr>
              <a:t>matched,</a:t>
            </a:r>
          </a:p>
          <a:p>
            <a:r>
              <a:rPr lang="en-US" altLang="zh-CN" i="1" dirty="0" smtClean="0">
                <a:solidFill>
                  <a:srgbClr val="629755"/>
                </a:solidFill>
              </a:rPr>
              <a:t>otherwise,</a:t>
            </a:r>
            <a:r>
              <a:rPr lang="zh-CN" altLang="en-US" i="1" dirty="0" smtClean="0">
                <a:solidFill>
                  <a:srgbClr val="629755"/>
                </a:solidFill>
              </a:rPr>
              <a:t> </a:t>
            </a:r>
            <a:r>
              <a:rPr lang="en-US" altLang="zh-CN" i="1" dirty="0" smtClean="0">
                <a:solidFill>
                  <a:srgbClr val="629755"/>
                </a:solidFill>
              </a:rPr>
              <a:t>return</a:t>
            </a:r>
            <a:r>
              <a:rPr lang="zh-CN" altLang="en-US" i="1" dirty="0" smtClean="0">
                <a:solidFill>
                  <a:srgbClr val="629755"/>
                </a:solidFill>
              </a:rPr>
              <a:t> </a:t>
            </a:r>
            <a:r>
              <a:rPr lang="en-US" altLang="zh-CN" i="1" dirty="0" smtClean="0">
                <a:solidFill>
                  <a:srgbClr val="629755"/>
                </a:solidFill>
              </a:rPr>
              <a:t>0;</a:t>
            </a:r>
          </a:p>
          <a:p>
            <a:r>
              <a:rPr lang="en-US" altLang="zh-CN" i="1" dirty="0" smtClean="0">
                <a:solidFill>
                  <a:srgbClr val="629755"/>
                </a:solidFill>
              </a:rPr>
              <a:t>The</a:t>
            </a:r>
            <a:r>
              <a:rPr lang="zh-CN" altLang="en-US" i="1" dirty="0" smtClean="0">
                <a:solidFill>
                  <a:srgbClr val="629755"/>
                </a:solidFill>
              </a:rPr>
              <a:t> </a:t>
            </a:r>
            <a:r>
              <a:rPr lang="en-US" altLang="zh-CN" i="1" dirty="0" smtClean="0">
                <a:solidFill>
                  <a:srgbClr val="629755"/>
                </a:solidFill>
              </a:rPr>
              <a:t>returned</a:t>
            </a:r>
            <a:r>
              <a:rPr lang="zh-CN" altLang="en-US" i="1" dirty="0" smtClean="0">
                <a:solidFill>
                  <a:srgbClr val="629755"/>
                </a:solidFill>
              </a:rPr>
              <a:t> </a:t>
            </a:r>
            <a:r>
              <a:rPr lang="en-US" altLang="zh-CN" i="1" dirty="0" smtClean="0">
                <a:solidFill>
                  <a:srgbClr val="629755"/>
                </a:solidFill>
              </a:rPr>
              <a:t>vector:</a:t>
            </a:r>
            <a:r>
              <a:rPr lang="zh-CN" altLang="en-US" i="1" dirty="0" smtClean="0">
                <a:solidFill>
                  <a:srgbClr val="629755"/>
                </a:solidFill>
              </a:rPr>
              <a:t>  </a:t>
            </a:r>
            <a:r>
              <a:rPr lang="en-US" altLang="zh-CN" i="1" dirty="0" smtClean="0">
                <a:solidFill>
                  <a:srgbClr val="629755"/>
                </a:solidFill>
              </a:rPr>
              <a:t>[</a:t>
            </a:r>
            <a:r>
              <a:rPr lang="en-US" i="1" dirty="0" smtClean="0">
                <a:solidFill>
                  <a:srgbClr val="629755"/>
                </a:solidFill>
              </a:rPr>
              <a:t>1,0</a:t>
            </a:r>
            <a:r>
              <a:rPr lang="en-US" altLang="zh-CN" i="1" dirty="0" smtClean="0">
                <a:solidFill>
                  <a:srgbClr val="629755"/>
                </a:solidFill>
              </a:rPr>
              <a:t>,1,1,0,0]</a:t>
            </a:r>
            <a:r>
              <a:rPr lang="en-US" i="1" dirty="0" smtClean="0">
                <a:solidFill>
                  <a:srgbClr val="629755"/>
                </a:solidFill>
              </a:rPr>
              <a:t> </a:t>
            </a:r>
            <a:endParaRPr lang="en-US" dirty="0"/>
          </a:p>
        </p:txBody>
      </p:sp>
      <p:sp>
        <p:nvSpPr>
          <p:cNvPr id="59" name="Rectangle 58"/>
          <p:cNvSpPr/>
          <p:nvPr/>
        </p:nvSpPr>
        <p:spPr>
          <a:xfrm>
            <a:off x="7056833" y="3744790"/>
            <a:ext cx="4631268" cy="646331"/>
          </a:xfrm>
          <a:prstGeom prst="rect">
            <a:avLst/>
          </a:prstGeom>
        </p:spPr>
        <p:txBody>
          <a:bodyPr wrap="none">
            <a:spAutoFit/>
          </a:bodyPr>
          <a:lstStyle/>
          <a:p>
            <a:r>
              <a:rPr lang="en-US" altLang="zh-CN" i="1" dirty="0" smtClean="0">
                <a:solidFill>
                  <a:srgbClr val="629755"/>
                </a:solidFill>
              </a:rPr>
              <a:t>For</a:t>
            </a:r>
            <a:r>
              <a:rPr lang="zh-CN" altLang="en-US" i="1" dirty="0" smtClean="0">
                <a:solidFill>
                  <a:srgbClr val="629755"/>
                </a:solidFill>
              </a:rPr>
              <a:t> </a:t>
            </a:r>
            <a:r>
              <a:rPr lang="en-US" altLang="zh-CN" i="1" dirty="0" smtClean="0">
                <a:solidFill>
                  <a:srgbClr val="629755"/>
                </a:solidFill>
              </a:rPr>
              <a:t>example,</a:t>
            </a:r>
            <a:r>
              <a:rPr lang="zh-CN" altLang="en-US" i="1" dirty="0" smtClean="0">
                <a:solidFill>
                  <a:srgbClr val="629755"/>
                </a:solidFill>
              </a:rPr>
              <a:t> </a:t>
            </a:r>
            <a:r>
              <a:rPr lang="en-US" altLang="zh-CN" i="1" dirty="0" smtClean="0">
                <a:solidFill>
                  <a:srgbClr val="629755"/>
                </a:solidFill>
              </a:rPr>
              <a:t>for</a:t>
            </a:r>
            <a:r>
              <a:rPr lang="zh-CN" altLang="en-US" i="1" dirty="0" smtClean="0">
                <a:solidFill>
                  <a:srgbClr val="629755"/>
                </a:solidFill>
              </a:rPr>
              <a:t> </a:t>
            </a:r>
            <a:r>
              <a:rPr lang="en-US" altLang="zh-CN" i="1" dirty="0" smtClean="0">
                <a:solidFill>
                  <a:srgbClr val="629755"/>
                </a:solidFill>
              </a:rPr>
              <a:t>each</a:t>
            </a:r>
            <a:r>
              <a:rPr lang="zh-CN" altLang="en-US" i="1" dirty="0" smtClean="0">
                <a:solidFill>
                  <a:srgbClr val="629755"/>
                </a:solidFill>
              </a:rPr>
              <a:t> </a:t>
            </a:r>
            <a:r>
              <a:rPr lang="en-US" altLang="zh-CN" i="1" dirty="0" smtClean="0">
                <a:solidFill>
                  <a:srgbClr val="629755"/>
                </a:solidFill>
              </a:rPr>
              <a:t>extracted</a:t>
            </a:r>
            <a:r>
              <a:rPr lang="zh-CN" altLang="en-US" i="1" dirty="0" smtClean="0">
                <a:solidFill>
                  <a:srgbClr val="629755"/>
                </a:solidFill>
              </a:rPr>
              <a:t> </a:t>
            </a:r>
            <a:r>
              <a:rPr lang="en-US" altLang="zh-CN" i="1" dirty="0" smtClean="0">
                <a:solidFill>
                  <a:srgbClr val="629755"/>
                </a:solidFill>
              </a:rPr>
              <a:t>token,</a:t>
            </a:r>
            <a:r>
              <a:rPr lang="zh-CN" altLang="en-US" i="1" dirty="0" smtClean="0">
                <a:solidFill>
                  <a:srgbClr val="629755"/>
                </a:solidFill>
              </a:rPr>
              <a:t> </a:t>
            </a:r>
            <a:endParaRPr lang="en-US" altLang="zh-CN" i="1" dirty="0" smtClean="0">
              <a:solidFill>
                <a:srgbClr val="629755"/>
              </a:solidFill>
            </a:endParaRPr>
          </a:p>
          <a:p>
            <a:r>
              <a:rPr lang="en-US" altLang="zh-CN" i="1" dirty="0" err="1" smtClean="0">
                <a:solidFill>
                  <a:srgbClr val="629755"/>
                </a:solidFill>
              </a:rPr>
              <a:t>get_feature_vector</a:t>
            </a:r>
            <a:r>
              <a:rPr lang="zh-CN" altLang="en-US" i="1" dirty="0" smtClean="0">
                <a:solidFill>
                  <a:srgbClr val="629755"/>
                </a:solidFill>
              </a:rPr>
              <a:t> </a:t>
            </a:r>
            <a:r>
              <a:rPr lang="en-US" altLang="zh-CN" i="1" dirty="0" smtClean="0">
                <a:solidFill>
                  <a:srgbClr val="629755"/>
                </a:solidFill>
              </a:rPr>
              <a:t>based</a:t>
            </a:r>
            <a:r>
              <a:rPr lang="zh-CN" altLang="en-US" i="1" dirty="0" smtClean="0">
                <a:solidFill>
                  <a:srgbClr val="629755"/>
                </a:solidFill>
              </a:rPr>
              <a:t> </a:t>
            </a:r>
            <a:r>
              <a:rPr lang="en-US" altLang="zh-CN" i="1" dirty="0" smtClean="0">
                <a:solidFill>
                  <a:srgbClr val="629755"/>
                </a:solidFill>
              </a:rPr>
              <a:t>on</a:t>
            </a:r>
            <a:r>
              <a:rPr lang="zh-CN" altLang="en-US" i="1" dirty="0" smtClean="0">
                <a:solidFill>
                  <a:srgbClr val="629755"/>
                </a:solidFill>
              </a:rPr>
              <a:t> </a:t>
            </a:r>
            <a:r>
              <a:rPr lang="en-US" altLang="zh-CN" i="1" dirty="0" err="1">
                <a:solidFill>
                  <a:srgbClr val="629755"/>
                </a:solidFill>
              </a:rPr>
              <a:t>feature_extractor</a:t>
            </a:r>
            <a:r>
              <a:rPr lang="zh-CN" altLang="en-US" i="1" dirty="0" smtClean="0">
                <a:solidFill>
                  <a:srgbClr val="629755"/>
                </a:solidFill>
              </a:rPr>
              <a:t> </a:t>
            </a:r>
            <a:endParaRPr lang="en-US" dirty="0"/>
          </a:p>
        </p:txBody>
      </p:sp>
      <p:grpSp>
        <p:nvGrpSpPr>
          <p:cNvPr id="60" name="Group 59"/>
          <p:cNvGrpSpPr/>
          <p:nvPr/>
        </p:nvGrpSpPr>
        <p:grpSpPr>
          <a:xfrm>
            <a:off x="4993054" y="399150"/>
            <a:ext cx="1802359" cy="1056994"/>
            <a:chOff x="8316927" y="3578697"/>
            <a:chExt cx="1802359" cy="1056994"/>
          </a:xfrm>
        </p:grpSpPr>
        <p:sp>
          <p:nvSpPr>
            <p:cNvPr id="61" name="Rounded Rectangle 60"/>
            <p:cNvSpPr/>
            <p:nvPr/>
          </p:nvSpPr>
          <p:spPr>
            <a:xfrm>
              <a:off x="8316927" y="3578697"/>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NER_SYNONYMS</a:t>
              </a:r>
              <a:endParaRPr lang="en-US" sz="720" dirty="0">
                <a:solidFill>
                  <a:srgbClr val="004266"/>
                </a:solidFill>
                <a:latin typeface="Monaco" charset="0"/>
                <a:ea typeface="Monaco" charset="0"/>
                <a:cs typeface="Monaco" charset="0"/>
              </a:endParaRPr>
            </a:p>
          </p:txBody>
        </p:sp>
        <p:sp>
          <p:nvSpPr>
            <p:cNvPr id="62" name="Rounded Rectangle 61"/>
            <p:cNvSpPr/>
            <p:nvPr/>
          </p:nvSpPr>
          <p:spPr>
            <a:xfrm>
              <a:off x="8598278" y="4012738"/>
              <a:ext cx="1309889" cy="448572"/>
            </a:xfrm>
            <a:prstGeom prst="roundRect">
              <a:avLst/>
            </a:prstGeom>
            <a:pattFill prst="divot">
              <a:fgClr>
                <a:srgbClr val="FFC000"/>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Synonym</a:t>
              </a:r>
            </a:p>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Mapper</a:t>
              </a:r>
              <a:endParaRPr lang="en-US" sz="1200" dirty="0">
                <a:solidFill>
                  <a:srgbClr val="004266"/>
                </a:solidFill>
                <a:latin typeface="Arial"/>
                <a:ea typeface="ＭＳ Ｐゴシック"/>
                <a:cs typeface=""/>
              </a:endParaRPr>
            </a:p>
          </p:txBody>
        </p:sp>
      </p:grpSp>
    </p:spTree>
    <p:extLst>
      <p:ext uri="{BB962C8B-B14F-4D97-AF65-F5344CB8AC3E}">
        <p14:creationId xmlns:p14="http://schemas.microsoft.com/office/powerpoint/2010/main" val="14196516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a:t>
            </a:r>
            <a:r>
              <a:rPr lang="en-US" dirty="0" smtClean="0"/>
              <a:t>Processing Toolkit</a:t>
            </a:r>
            <a:endParaRPr lang="en-US" dirty="0"/>
          </a:p>
        </p:txBody>
      </p:sp>
      <p:graphicFrame>
        <p:nvGraphicFramePr>
          <p:cNvPr id="5" name="Content Placeholder 4"/>
          <p:cNvGraphicFramePr>
            <a:graphicFrameLocks noGrp="1"/>
          </p:cNvGraphicFramePr>
          <p:nvPr>
            <p:ph idx="1"/>
            <p:extLst/>
          </p:nvPr>
        </p:nvGraphicFramePr>
        <p:xfrm>
          <a:off x="838200" y="1565978"/>
          <a:ext cx="10515600" cy="4866640"/>
        </p:xfrm>
        <a:graphic>
          <a:graphicData uri="http://schemas.openxmlformats.org/drawingml/2006/table">
            <a:tbl>
              <a:tblPr firstRow="1" bandRow="1">
                <a:tableStyleId>{5C22544A-7EE6-4342-B048-85BDC9FD1C3A}</a:tableStyleId>
              </a:tblPr>
              <a:tblGrid>
                <a:gridCol w="5257800"/>
                <a:gridCol w="5257800"/>
              </a:tblGrid>
              <a:tr h="370840">
                <a:tc>
                  <a:txBody>
                    <a:bodyPr/>
                    <a:lstStyle/>
                    <a:p>
                      <a:r>
                        <a:rPr lang="en-US" dirty="0" smtClean="0"/>
                        <a:t>Name</a:t>
                      </a:r>
                      <a:endParaRPr lang="en-US" dirty="0"/>
                    </a:p>
                  </a:txBody>
                  <a:tcPr/>
                </a:tc>
                <a:tc>
                  <a:txBody>
                    <a:bodyPr/>
                    <a:lstStyle/>
                    <a:p>
                      <a:r>
                        <a:rPr lang="en-US" dirty="0" smtClean="0"/>
                        <a:t>Description</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smtClean="0">
                          <a:solidFill>
                            <a:schemeClr val="dk1"/>
                          </a:solidFill>
                          <a:effectLst/>
                          <a:latin typeface="+mn-lt"/>
                          <a:ea typeface="+mn-ea"/>
                          <a:cs typeface="+mn-cs"/>
                          <a:hlinkClick r:id="rId2"/>
                        </a:rPr>
                        <a:t>MIT Information Extraction Toolkit</a:t>
                      </a:r>
                      <a:r>
                        <a:rPr lang="en-US" sz="1800" b="0" i="0" kern="1200" dirty="0" smtClean="0">
                          <a:solidFill>
                            <a:schemeClr val="dk1"/>
                          </a:solidFill>
                          <a:effectLst/>
                          <a:latin typeface="+mn-lt"/>
                          <a:ea typeface="+mn-ea"/>
                          <a:cs typeface="+mn-cs"/>
                        </a:rPr>
                        <a:t> </a:t>
                      </a:r>
                      <a:endParaRPr lang="en-US" dirty="0"/>
                    </a:p>
                  </a:txBody>
                  <a:tcPr/>
                </a:tc>
                <a:tc>
                  <a:txBody>
                    <a:bodyPr/>
                    <a:lstStyle/>
                    <a:p>
                      <a:r>
                        <a:rPr lang="en-US" sz="1800" b="0" i="0" kern="1200" dirty="0" smtClean="0">
                          <a:solidFill>
                            <a:schemeClr val="dk1"/>
                          </a:solidFill>
                          <a:effectLst/>
                          <a:latin typeface="+mn-lt"/>
                          <a:ea typeface="+mn-ea"/>
                          <a:cs typeface="+mn-cs"/>
                        </a:rPr>
                        <a:t>C, C++, and Python tools for named entity recognition and relation extraction; MIT License</a:t>
                      </a:r>
                      <a:endParaRPr lang="en-US" dirty="0"/>
                    </a:p>
                  </a:txBody>
                  <a:tcPr/>
                </a:tc>
              </a:tr>
              <a:tr h="370840">
                <a:tc>
                  <a:txBody>
                    <a:bodyPr/>
                    <a:lstStyle/>
                    <a:p>
                      <a:r>
                        <a:rPr lang="en-US" sz="1800" b="0" i="0" u="none" strike="noStrike" kern="1200" dirty="0" smtClean="0">
                          <a:solidFill>
                            <a:schemeClr val="dk1"/>
                          </a:solidFill>
                          <a:effectLst/>
                          <a:latin typeface="+mn-lt"/>
                          <a:ea typeface="+mn-ea"/>
                          <a:cs typeface="+mn-cs"/>
                          <a:hlinkClick r:id="rId3"/>
                        </a:rPr>
                        <a:t>spaCy</a:t>
                      </a:r>
                      <a:endParaRPr lang="en-US" dirty="0"/>
                    </a:p>
                  </a:txBody>
                  <a:tcPr/>
                </a:tc>
                <a:tc>
                  <a:txBody>
                    <a:bodyPr/>
                    <a:lstStyle/>
                    <a:p>
                      <a:r>
                        <a:rPr lang="en-US" sz="1800" b="0" i="0" kern="1200" dirty="0" smtClean="0">
                          <a:solidFill>
                            <a:schemeClr val="dk1"/>
                          </a:solidFill>
                          <a:effectLst/>
                          <a:latin typeface="+mn-lt"/>
                          <a:ea typeface="+mn-ea"/>
                          <a:cs typeface="+mn-cs"/>
                        </a:rPr>
                        <a:t>Industrial strength NLP with Python and </a:t>
                      </a:r>
                      <a:r>
                        <a:rPr lang="en-US" sz="1800" b="0" i="0" kern="1200" dirty="0" err="1" smtClean="0">
                          <a:solidFill>
                            <a:schemeClr val="dk1"/>
                          </a:solidFill>
                          <a:effectLst/>
                          <a:latin typeface="+mn-lt"/>
                          <a:ea typeface="+mn-ea"/>
                          <a:cs typeface="+mn-cs"/>
                        </a:rPr>
                        <a:t>Cython</a:t>
                      </a:r>
                      <a:r>
                        <a:rPr lang="en-US" sz="1800" b="0" i="0" kern="1200" dirty="0" smtClean="0">
                          <a:solidFill>
                            <a:schemeClr val="dk1"/>
                          </a:solidFill>
                          <a:effectLst/>
                          <a:latin typeface="+mn-lt"/>
                          <a:ea typeface="+mn-ea"/>
                          <a:cs typeface="+mn-cs"/>
                        </a:rPr>
                        <a:t>.</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smtClean="0">
                          <a:solidFill>
                            <a:schemeClr val="dk1"/>
                          </a:solidFill>
                          <a:effectLst/>
                          <a:latin typeface="+mn-lt"/>
                          <a:ea typeface="+mn-ea"/>
                          <a:cs typeface="+mn-cs"/>
                          <a:hlinkClick r:id="rId4"/>
                        </a:rPr>
                        <a:t>Stanford NLP</a:t>
                      </a:r>
                      <a:endParaRPr lang="en-US" sz="1800" b="0" i="0" kern="1200" dirty="0" smtClean="0">
                        <a:solidFill>
                          <a:schemeClr val="dk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written in Java. Licensed under the GNU General Public License (v3 or later for Stanford </a:t>
                      </a:r>
                      <a:r>
                        <a:rPr lang="en-US" sz="1800" b="0" i="0" kern="1200" dirty="0" err="1" smtClean="0">
                          <a:solidFill>
                            <a:schemeClr val="dk1"/>
                          </a:solidFill>
                          <a:effectLst/>
                          <a:latin typeface="+mn-lt"/>
                          <a:ea typeface="+mn-ea"/>
                          <a:cs typeface="+mn-cs"/>
                        </a:rPr>
                        <a:t>CoreNLP</a:t>
                      </a:r>
                      <a:r>
                        <a:rPr lang="en-US" sz="1800" b="0" i="0" kern="1200" dirty="0" smtClean="0">
                          <a:solidFill>
                            <a:schemeClr val="dk1"/>
                          </a:solidFill>
                          <a:effectLst/>
                          <a:latin typeface="+mn-lt"/>
                          <a:ea typeface="+mn-ea"/>
                          <a:cs typeface="+mn-cs"/>
                        </a:rPr>
                        <a:t>; v2 or later for the other releases).</a:t>
                      </a:r>
                      <a:endParaRPr lang="en-US" dirty="0"/>
                    </a:p>
                  </a:txBody>
                  <a:tcPr/>
                </a:tc>
              </a:tr>
              <a:tr h="370840">
                <a:tc>
                  <a:txBody>
                    <a:bodyPr/>
                    <a:lstStyle/>
                    <a:p>
                      <a:r>
                        <a:rPr lang="en-US" sz="1800" b="0" i="0" u="none" strike="noStrike" kern="1200" dirty="0" smtClean="0">
                          <a:solidFill>
                            <a:schemeClr val="dk1"/>
                          </a:solidFill>
                          <a:effectLst/>
                          <a:latin typeface="+mn-lt"/>
                          <a:ea typeface="+mn-ea"/>
                          <a:cs typeface="+mn-cs"/>
                          <a:hlinkClick r:id="rId5"/>
                        </a:rPr>
                        <a:t>jieba</a:t>
                      </a:r>
                      <a:endParaRPr lang="en-US" dirty="0"/>
                    </a:p>
                  </a:txBody>
                  <a:tcPr/>
                </a:tc>
                <a:tc>
                  <a:txBody>
                    <a:bodyPr/>
                    <a:lstStyle/>
                    <a:p>
                      <a:r>
                        <a:rPr lang="en-US" sz="1800" b="0" i="0" kern="1200" dirty="0" smtClean="0">
                          <a:solidFill>
                            <a:schemeClr val="dk1"/>
                          </a:solidFill>
                          <a:effectLst/>
                          <a:latin typeface="+mn-lt"/>
                          <a:ea typeface="+mn-ea"/>
                          <a:cs typeface="+mn-cs"/>
                        </a:rPr>
                        <a:t>Chinese Words Segmentation Utilities.</a:t>
                      </a:r>
                      <a:endParaRPr lang="en-US" dirty="0"/>
                    </a:p>
                  </a:txBody>
                  <a:tcPr/>
                </a:tc>
              </a:tr>
              <a:tr h="370840">
                <a:tc>
                  <a:txBody>
                    <a:bodyPr/>
                    <a:lstStyle/>
                    <a:p>
                      <a:r>
                        <a:rPr lang="en-US" sz="1800" b="0" i="0" u="none" strike="noStrike" kern="1200" dirty="0" smtClean="0">
                          <a:solidFill>
                            <a:schemeClr val="dk1"/>
                          </a:solidFill>
                          <a:effectLst/>
                          <a:latin typeface="+mn-lt"/>
                          <a:ea typeface="+mn-ea"/>
                          <a:cs typeface="+mn-cs"/>
                          <a:hlinkClick r:id="rId6"/>
                        </a:rPr>
                        <a:t>SnowNLP</a:t>
                      </a:r>
                      <a:endParaRPr lang="en-US" dirty="0"/>
                    </a:p>
                  </a:txBody>
                  <a:tcPr/>
                </a:tc>
                <a:tc>
                  <a:txBody>
                    <a:bodyPr/>
                    <a:lstStyle/>
                    <a:p>
                      <a:r>
                        <a:rPr lang="en-US" sz="1800" b="0" i="0" kern="1200" dirty="0" smtClean="0">
                          <a:solidFill>
                            <a:schemeClr val="dk1"/>
                          </a:solidFill>
                          <a:effectLst/>
                          <a:latin typeface="+mn-lt"/>
                          <a:ea typeface="+mn-ea"/>
                          <a:cs typeface="+mn-cs"/>
                        </a:rPr>
                        <a:t>A library for processing Chinese text.</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sng" kern="1200" dirty="0" smtClean="0">
                          <a:solidFill>
                            <a:schemeClr val="dk1"/>
                          </a:solidFill>
                          <a:effectLst/>
                          <a:latin typeface="+mn-lt"/>
                          <a:ea typeface="+mn-ea"/>
                          <a:cs typeface="+mn-cs"/>
                          <a:hlinkClick r:id="rId7"/>
                        </a:rPr>
                        <a:t>Natural Language Toolkit (NLTK)</a:t>
                      </a:r>
                      <a:endParaRPr lang="en-US" sz="1800" b="0" i="0" kern="1200" dirty="0" smtClean="0">
                        <a:solidFill>
                          <a:schemeClr val="dk1"/>
                        </a:solidFill>
                        <a:effectLst/>
                        <a:latin typeface="+mn-lt"/>
                        <a:ea typeface="+mn-ea"/>
                        <a:cs typeface="+mn-cs"/>
                      </a:endParaRPr>
                    </a:p>
                  </a:txBody>
                  <a:tcPr/>
                </a:tc>
                <a:tc>
                  <a:txBody>
                    <a:bodyPr/>
                    <a:lstStyle/>
                    <a:p>
                      <a:r>
                        <a:rPr lang="en-US" sz="1800" b="0" i="0" kern="1200" dirty="0" smtClean="0">
                          <a:solidFill>
                            <a:schemeClr val="dk1"/>
                          </a:solidFill>
                          <a:effectLst/>
                          <a:latin typeface="+mn-lt"/>
                          <a:ea typeface="+mn-ea"/>
                          <a:cs typeface="+mn-cs"/>
                        </a:rPr>
                        <a:t>Written by the creators of NLTK, provides a practical introduction to programming for language processing. </a:t>
                      </a:r>
                      <a:endParaRPr lang="en-US" dirty="0"/>
                    </a:p>
                  </a:txBody>
                  <a:tcPr/>
                </a:tc>
              </a:tr>
              <a:tr h="370840">
                <a:tc>
                  <a:txBody>
                    <a:bodyPr/>
                    <a:lstStyle/>
                    <a:p>
                      <a:r>
                        <a:rPr lang="en-US" sz="1800" b="0" i="0" u="none" strike="noStrike" kern="1200" dirty="0" smtClean="0">
                          <a:solidFill>
                            <a:schemeClr val="dk1"/>
                          </a:solidFill>
                          <a:effectLst/>
                          <a:latin typeface="+mn-lt"/>
                          <a:ea typeface="+mn-ea"/>
                          <a:cs typeface="+mn-cs"/>
                          <a:hlinkClick r:id="rId8"/>
                        </a:rPr>
                        <a:t>TextBlob</a:t>
                      </a:r>
                      <a:endParaRPr lang="en-US" dirty="0"/>
                    </a:p>
                  </a:txBody>
                  <a:tcPr/>
                </a:tc>
                <a:tc>
                  <a:txBody>
                    <a:bodyPr/>
                    <a:lstStyle/>
                    <a:p>
                      <a:r>
                        <a:rPr lang="en-US" sz="1800" b="0" i="0" kern="1200" dirty="0" smtClean="0">
                          <a:solidFill>
                            <a:schemeClr val="dk1"/>
                          </a:solidFill>
                          <a:effectLst/>
                          <a:latin typeface="+mn-lt"/>
                          <a:ea typeface="+mn-ea"/>
                          <a:cs typeface="+mn-cs"/>
                        </a:rPr>
                        <a:t>Providing a consistent API for diving into common natural language processing (NLP) tasks. Stands on the giant shoulders of NLTK and Pattern, and plays nicely with both.</a:t>
                      </a:r>
                      <a:endParaRPr lang="en-US" dirty="0"/>
                    </a:p>
                  </a:txBody>
                  <a:tcPr/>
                </a:tc>
              </a:tr>
            </a:tbl>
          </a:graphicData>
        </a:graphic>
      </p:graphicFrame>
    </p:spTree>
    <p:extLst>
      <p:ext uri="{BB962C8B-B14F-4D97-AF65-F5344CB8AC3E}">
        <p14:creationId xmlns:p14="http://schemas.microsoft.com/office/powerpoint/2010/main" val="15422659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95529" y="0"/>
            <a:ext cx="6732854" cy="6858000"/>
          </a:xfrm>
          <a:prstGeom prst="rect">
            <a:avLst/>
          </a:prstGeom>
        </p:spPr>
      </p:pic>
      <p:sp>
        <p:nvSpPr>
          <p:cNvPr id="2" name="Title 1"/>
          <p:cNvSpPr>
            <a:spLocks noGrp="1"/>
          </p:cNvSpPr>
          <p:nvPr>
            <p:ph type="title"/>
          </p:nvPr>
        </p:nvSpPr>
        <p:spPr>
          <a:xfrm>
            <a:off x="312783" y="387702"/>
            <a:ext cx="10515600" cy="1325563"/>
          </a:xfrm>
        </p:spPr>
        <p:txBody>
          <a:bodyPr/>
          <a:lstStyle/>
          <a:p>
            <a:r>
              <a:rPr lang="en-US" dirty="0" smtClean="0"/>
              <a:t>Performance</a:t>
            </a:r>
            <a:endParaRPr lang="en-US" dirty="0"/>
          </a:p>
        </p:txBody>
      </p:sp>
    </p:spTree>
    <p:extLst>
      <p:ext uri="{BB962C8B-B14F-4D97-AF65-F5344CB8AC3E}">
        <p14:creationId xmlns:p14="http://schemas.microsoft.com/office/powerpoint/2010/main" val="735462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00419" y="1325563"/>
            <a:ext cx="8639957" cy="5149674"/>
          </a:xfrm>
          <a:prstGeom prst="rect">
            <a:avLst/>
          </a:prstGeom>
        </p:spPr>
      </p:pic>
      <p:sp>
        <p:nvSpPr>
          <p:cNvPr id="2" name="Title 1"/>
          <p:cNvSpPr>
            <a:spLocks noGrp="1"/>
          </p:cNvSpPr>
          <p:nvPr>
            <p:ph type="title"/>
          </p:nvPr>
        </p:nvSpPr>
        <p:spPr>
          <a:xfrm>
            <a:off x="341489" y="0"/>
            <a:ext cx="10515600" cy="1325563"/>
          </a:xfrm>
        </p:spPr>
        <p:txBody>
          <a:bodyPr/>
          <a:lstStyle/>
          <a:p>
            <a:r>
              <a:rPr lang="en-US" dirty="0" err="1" smtClean="0"/>
              <a:t>Sklearn</a:t>
            </a:r>
            <a:r>
              <a:rPr lang="en-US" dirty="0" smtClean="0"/>
              <a:t> Classification</a:t>
            </a:r>
            <a:endParaRPr lang="en-US" dirty="0"/>
          </a:p>
        </p:txBody>
      </p:sp>
    </p:spTree>
    <p:extLst>
      <p:ext uri="{BB962C8B-B14F-4D97-AF65-F5344CB8AC3E}">
        <p14:creationId xmlns:p14="http://schemas.microsoft.com/office/powerpoint/2010/main" val="8281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dialogs </a:t>
            </a:r>
          </a:p>
        </p:txBody>
      </p:sp>
      <p:sp>
        <p:nvSpPr>
          <p:cNvPr id="3" name="Content Placeholder 2"/>
          <p:cNvSpPr>
            <a:spLocks noGrp="1"/>
          </p:cNvSpPr>
          <p:nvPr>
            <p:ph idx="1"/>
          </p:nvPr>
        </p:nvSpPr>
        <p:spPr/>
        <p:txBody>
          <a:bodyPr/>
          <a:lstStyle/>
          <a:p>
            <a:r>
              <a:rPr lang="en-US" dirty="0"/>
              <a:t>the aim of which is to collect the information necessary to complete the required action (e.g. find the best hotel, turn on the right light bulb, or play the desired song</a:t>
            </a:r>
            <a:r>
              <a:rPr lang="en-US" dirty="0" smtClean="0"/>
              <a:t>)</a:t>
            </a:r>
          </a:p>
          <a:p>
            <a:r>
              <a:rPr lang="en-US"/>
              <a:t>To build linear dialogs, we use a feature known as slot filling.</a:t>
            </a:r>
          </a:p>
        </p:txBody>
      </p:sp>
    </p:spTree>
    <p:extLst>
      <p:ext uri="{BB962C8B-B14F-4D97-AF65-F5344CB8AC3E}">
        <p14:creationId xmlns:p14="http://schemas.microsoft.com/office/powerpoint/2010/main" val="1747074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RCNN</a:t>
            </a:r>
            <a:endParaRPr lang="en-US" dirty="0"/>
          </a:p>
        </p:txBody>
      </p:sp>
      <p:sp>
        <p:nvSpPr>
          <p:cNvPr id="3" name="Content Placeholder 2"/>
          <p:cNvSpPr>
            <a:spLocks noGrp="1"/>
          </p:cNvSpPr>
          <p:nvPr>
            <p:ph idx="1"/>
          </p:nvPr>
        </p:nvSpPr>
        <p:spPr/>
        <p:txBody>
          <a:bodyPr/>
          <a:lstStyle/>
          <a:p>
            <a:r>
              <a:rPr lang="en-US" altLang="zh-CN" dirty="0"/>
              <a:t>RCNN</a:t>
            </a:r>
            <a:r>
              <a:rPr lang="zh-CN" altLang="en-US" dirty="0"/>
              <a:t>算法分为</a:t>
            </a:r>
            <a:r>
              <a:rPr lang="en-US" altLang="zh-CN" dirty="0"/>
              <a:t>4</a:t>
            </a:r>
            <a:r>
              <a:rPr lang="zh-CN" altLang="en-US" dirty="0"/>
              <a:t>个步骤 </a:t>
            </a:r>
            <a:br>
              <a:rPr lang="zh-CN" altLang="en-US" dirty="0"/>
            </a:br>
            <a:r>
              <a:rPr lang="en-US" altLang="zh-CN" dirty="0"/>
              <a:t>- </a:t>
            </a:r>
            <a:r>
              <a:rPr lang="zh-CN" altLang="en-US" dirty="0"/>
              <a:t>一张图像生成</a:t>
            </a:r>
            <a:r>
              <a:rPr lang="en-US" altLang="zh-CN" dirty="0"/>
              <a:t>1K~2K</a:t>
            </a:r>
            <a:r>
              <a:rPr lang="zh-CN" altLang="en-US" dirty="0"/>
              <a:t>个候选区域 </a:t>
            </a:r>
            <a:br>
              <a:rPr lang="zh-CN" altLang="en-US" dirty="0"/>
            </a:br>
            <a:r>
              <a:rPr lang="en-US" altLang="zh-CN" dirty="0"/>
              <a:t>- </a:t>
            </a:r>
            <a:r>
              <a:rPr lang="zh-CN" altLang="en-US" dirty="0"/>
              <a:t>对每个候选区域，使用深度网络提取特征 </a:t>
            </a:r>
            <a:br>
              <a:rPr lang="zh-CN" altLang="en-US" dirty="0"/>
            </a:br>
            <a:r>
              <a:rPr lang="en-US" altLang="zh-CN" dirty="0"/>
              <a:t>- </a:t>
            </a:r>
            <a:r>
              <a:rPr lang="zh-CN" altLang="en-US" dirty="0"/>
              <a:t>特征送入每一类的</a:t>
            </a:r>
            <a:r>
              <a:rPr lang="en-US" altLang="zh-CN" dirty="0"/>
              <a:t>SVM </a:t>
            </a:r>
            <a:r>
              <a:rPr lang="zh-CN" altLang="en-US" dirty="0"/>
              <a:t>分类器，判别是否属于该类 </a:t>
            </a:r>
            <a:br>
              <a:rPr lang="zh-CN" altLang="en-US" dirty="0"/>
            </a:br>
            <a:r>
              <a:rPr lang="en-US" altLang="zh-CN" dirty="0"/>
              <a:t>- </a:t>
            </a:r>
            <a:r>
              <a:rPr lang="zh-CN" altLang="en-US" dirty="0"/>
              <a:t>使用回归器精细修正候选框位置 </a:t>
            </a:r>
            <a:endParaRPr lang="en-US" dirty="0"/>
          </a:p>
        </p:txBody>
      </p:sp>
      <p:pic>
        <p:nvPicPr>
          <p:cNvPr id="1026" name="Picture 2" descr="里写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1644" y="4001294"/>
            <a:ext cx="690562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442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5589109" y="2028701"/>
            <a:ext cx="2664883" cy="1813539"/>
          </a:xfrm>
          <a:prstGeom prst="rect">
            <a:avLst/>
          </a:prstGeom>
        </p:spPr>
      </p:pic>
      <p:pic>
        <p:nvPicPr>
          <p:cNvPr id="91" name="Picture 90"/>
          <p:cNvPicPr>
            <a:picLocks noChangeAspect="1"/>
          </p:cNvPicPr>
          <p:nvPr/>
        </p:nvPicPr>
        <p:blipFill>
          <a:blip r:embed="rId4"/>
          <a:stretch>
            <a:fillRect/>
          </a:stretch>
        </p:blipFill>
        <p:spPr>
          <a:xfrm>
            <a:off x="273754" y="1155970"/>
            <a:ext cx="3383844" cy="1443533"/>
          </a:xfrm>
          <a:prstGeom prst="rect">
            <a:avLst/>
          </a:prstGeom>
        </p:spPr>
      </p:pic>
      <p:sp>
        <p:nvSpPr>
          <p:cNvPr id="4" name="Rectangle 3"/>
          <p:cNvSpPr/>
          <p:nvPr/>
        </p:nvSpPr>
        <p:spPr>
          <a:xfrm>
            <a:off x="6009678" y="1659369"/>
            <a:ext cx="168828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Cloud Core</a:t>
            </a:r>
            <a:endParaRPr lang="en-US" sz="1400" dirty="0">
              <a:solidFill>
                <a:srgbClr val="004266"/>
              </a:solidFill>
              <a:latin typeface="Monaco" charset="0"/>
              <a:ea typeface="Monaco" charset="0"/>
              <a:cs typeface="Monaco" charset="0"/>
            </a:endParaRPr>
          </a:p>
        </p:txBody>
      </p:sp>
      <p:sp>
        <p:nvSpPr>
          <p:cNvPr id="5" name="Rectangle 4"/>
          <p:cNvSpPr/>
          <p:nvPr/>
        </p:nvSpPr>
        <p:spPr>
          <a:xfrm>
            <a:off x="960433" y="786638"/>
            <a:ext cx="2010486"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AI Chatbot </a:t>
            </a:r>
            <a:r>
              <a:rPr lang="en-US" sz="1400" dirty="0" smtClean="0">
                <a:solidFill>
                  <a:srgbClr val="004266"/>
                </a:solidFill>
                <a:latin typeface="Monaco" charset="0"/>
                <a:ea typeface="Monaco" charset="0"/>
                <a:cs typeface="Monaco" charset="0"/>
              </a:rPr>
              <a:t>System</a:t>
            </a:r>
            <a:endParaRPr lang="en-US" sz="1400" dirty="0">
              <a:solidFill>
                <a:srgbClr val="004266"/>
              </a:solidFill>
              <a:latin typeface="Monaco" charset="0"/>
              <a:ea typeface="Monaco" charset="0"/>
              <a:cs typeface="Monaco" charset="0"/>
            </a:endParaRPr>
          </a:p>
        </p:txBody>
      </p:sp>
      <p:pic>
        <p:nvPicPr>
          <p:cNvPr id="2" name="Picture 1"/>
          <p:cNvPicPr>
            <a:picLocks noChangeAspect="1"/>
          </p:cNvPicPr>
          <p:nvPr/>
        </p:nvPicPr>
        <p:blipFill>
          <a:blip r:embed="rId5"/>
          <a:stretch>
            <a:fillRect/>
          </a:stretch>
        </p:blipFill>
        <p:spPr>
          <a:xfrm>
            <a:off x="6634210" y="4876671"/>
            <a:ext cx="1203020" cy="1031160"/>
          </a:xfrm>
          <a:prstGeom prst="rect">
            <a:avLst/>
          </a:prstGeom>
        </p:spPr>
      </p:pic>
      <p:sp>
        <p:nvSpPr>
          <p:cNvPr id="26" name="Rectangle 25"/>
          <p:cNvSpPr/>
          <p:nvPr/>
        </p:nvSpPr>
        <p:spPr>
          <a:xfrm>
            <a:off x="5476988" y="4887822"/>
            <a:ext cx="1151277"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Edge</a:t>
            </a:r>
          </a:p>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&amp; Devices</a:t>
            </a:r>
            <a:endParaRPr lang="en-US" sz="1400" dirty="0">
              <a:solidFill>
                <a:srgbClr val="004266"/>
              </a:solidFill>
              <a:latin typeface="Monaco" charset="0"/>
              <a:ea typeface="Monaco" charset="0"/>
              <a:cs typeface="Monaco" charset="0"/>
            </a:endParaRPr>
          </a:p>
        </p:txBody>
      </p:sp>
      <p:sp>
        <p:nvSpPr>
          <p:cNvPr id="3" name="Rectangle 2"/>
          <p:cNvSpPr/>
          <p:nvPr/>
        </p:nvSpPr>
        <p:spPr>
          <a:xfrm>
            <a:off x="3772744" y="2007996"/>
            <a:ext cx="1608995" cy="646331"/>
          </a:xfrm>
          <a:prstGeom prst="rect">
            <a:avLst/>
          </a:prstGeom>
        </p:spPr>
        <p:txBody>
          <a:bodyPr wrap="square">
            <a:spAutoFit/>
          </a:bodyPr>
          <a:lstStyle/>
          <a:p>
            <a:r>
              <a:rPr lang="en-US" sz="1200" dirty="0" smtClean="0">
                <a:latin typeface="Comic Sans MS" charset="0"/>
                <a:ea typeface="Comic Sans MS" charset="0"/>
                <a:cs typeface="Comic Sans MS" charset="0"/>
              </a:rPr>
              <a:t>Control device through conversational API</a:t>
            </a:r>
            <a:endParaRPr lang="en-US" sz="1200" dirty="0">
              <a:latin typeface="Comic Sans MS" charset="0"/>
              <a:ea typeface="Comic Sans MS" charset="0"/>
              <a:cs typeface="Comic Sans MS" charset="0"/>
            </a:endParaRPr>
          </a:p>
        </p:txBody>
      </p:sp>
      <p:sp>
        <p:nvSpPr>
          <p:cNvPr id="33" name="Rectangle 32"/>
          <p:cNvSpPr/>
          <p:nvPr/>
        </p:nvSpPr>
        <p:spPr>
          <a:xfrm>
            <a:off x="4353203" y="239478"/>
            <a:ext cx="2581156"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2400" dirty="0" smtClean="0">
                <a:solidFill>
                  <a:srgbClr val="004266"/>
                </a:solidFill>
                <a:latin typeface="Monaco" charset="0"/>
                <a:ea typeface="Monaco" charset="0"/>
                <a:cs typeface="Monaco" charset="0"/>
              </a:rPr>
              <a:t>IoT Ecosystem</a:t>
            </a:r>
            <a:endParaRPr lang="en-US" sz="2400" dirty="0">
              <a:solidFill>
                <a:srgbClr val="004266"/>
              </a:solidFill>
              <a:latin typeface="Monaco" charset="0"/>
              <a:ea typeface="Monaco" charset="0"/>
              <a:cs typeface="Monaco" charset="0"/>
            </a:endParaRPr>
          </a:p>
        </p:txBody>
      </p:sp>
      <p:sp>
        <p:nvSpPr>
          <p:cNvPr id="30" name="Donut 29"/>
          <p:cNvSpPr/>
          <p:nvPr/>
        </p:nvSpPr>
        <p:spPr>
          <a:xfrm>
            <a:off x="6815340" y="4241756"/>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3"/>
          <p:cNvCxnSpPr>
            <a:stCxn id="30" idx="0"/>
            <a:endCxn id="52" idx="2"/>
          </p:cNvCxnSpPr>
          <p:nvPr/>
        </p:nvCxnSpPr>
        <p:spPr>
          <a:xfrm flipH="1" flipV="1">
            <a:off x="6921551" y="3842240"/>
            <a:ext cx="509" cy="3995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30" idx="4"/>
          </p:cNvCxnSpPr>
          <p:nvPr/>
        </p:nvCxnSpPr>
        <p:spPr>
          <a:xfrm flipV="1">
            <a:off x="6921550" y="4456245"/>
            <a:ext cx="510" cy="43157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322263" y="4537306"/>
            <a:ext cx="1590500" cy="276999"/>
          </a:xfrm>
          <a:prstGeom prst="rect">
            <a:avLst/>
          </a:prstGeom>
        </p:spPr>
        <p:txBody>
          <a:bodyPr wrap="none">
            <a:spAutoFit/>
          </a:bodyPr>
          <a:lstStyle/>
          <a:p>
            <a:r>
              <a:rPr lang="en-US" sz="1200" dirty="0" smtClean="0">
                <a:latin typeface="Comic Sans MS" charset="0"/>
                <a:ea typeface="Comic Sans MS" charset="0"/>
                <a:cs typeface="Comic Sans MS" charset="0"/>
              </a:rPr>
              <a:t>Connection Protocol</a:t>
            </a:r>
            <a:endParaRPr lang="en-US" sz="1200" dirty="0">
              <a:latin typeface="Comic Sans MS" charset="0"/>
              <a:ea typeface="Comic Sans MS" charset="0"/>
              <a:cs typeface="Comic Sans MS" charset="0"/>
            </a:endParaRPr>
          </a:p>
        </p:txBody>
      </p:sp>
      <p:sp>
        <p:nvSpPr>
          <p:cNvPr id="42" name="Rectangle 41"/>
          <p:cNvSpPr/>
          <p:nvPr/>
        </p:nvSpPr>
        <p:spPr>
          <a:xfrm>
            <a:off x="6853819" y="2777238"/>
            <a:ext cx="1503938" cy="461665"/>
          </a:xfrm>
          <a:prstGeom prst="rect">
            <a:avLst/>
          </a:prstGeom>
        </p:spPr>
        <p:txBody>
          <a:bodyPr wrap="none">
            <a:spAutoFit/>
          </a:bodyPr>
          <a:lstStyle/>
          <a:p>
            <a:r>
              <a:rPr lang="en-US" sz="1200" dirty="0" smtClean="0">
                <a:latin typeface="Comic Sans MS" charset="0"/>
                <a:ea typeface="Comic Sans MS" charset="0"/>
                <a:cs typeface="Comic Sans MS" charset="0"/>
              </a:rPr>
              <a:t>Data Ingestion &amp;</a:t>
            </a:r>
          </a:p>
          <a:p>
            <a:r>
              <a:rPr lang="en-US" sz="1200" dirty="0" smtClean="0">
                <a:latin typeface="Comic Sans MS" charset="0"/>
                <a:ea typeface="Comic Sans MS" charset="0"/>
                <a:cs typeface="Comic Sans MS" charset="0"/>
              </a:rPr>
              <a:t>Real-time Analysis</a:t>
            </a:r>
            <a:endParaRPr lang="en-US" sz="1200" dirty="0">
              <a:latin typeface="Comic Sans MS" charset="0"/>
              <a:ea typeface="Comic Sans MS" charset="0"/>
              <a:cs typeface="Comic Sans MS" charset="0"/>
            </a:endParaRPr>
          </a:p>
        </p:txBody>
      </p:sp>
      <p:cxnSp>
        <p:nvCxnSpPr>
          <p:cNvPr id="47" name="Straight Connector 46"/>
          <p:cNvCxnSpPr>
            <a:stCxn id="50" idx="2"/>
            <a:endCxn id="65" idx="3"/>
          </p:cNvCxnSpPr>
          <p:nvPr/>
        </p:nvCxnSpPr>
        <p:spPr>
          <a:xfrm flipH="1">
            <a:off x="3565096" y="5404282"/>
            <a:ext cx="852039" cy="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0" name="Donut 49"/>
          <p:cNvSpPr/>
          <p:nvPr/>
        </p:nvSpPr>
        <p:spPr>
          <a:xfrm>
            <a:off x="4417135" y="5297037"/>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3" name="Straight Connector 52"/>
          <p:cNvCxnSpPr>
            <a:stCxn id="26" idx="1"/>
            <a:endCxn id="50" idx="6"/>
          </p:cNvCxnSpPr>
          <p:nvPr/>
        </p:nvCxnSpPr>
        <p:spPr>
          <a:xfrm flipH="1">
            <a:off x="4630575" y="5149432"/>
            <a:ext cx="846413" cy="25485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3727420" y="5496537"/>
            <a:ext cx="1854995" cy="461665"/>
          </a:xfrm>
          <a:prstGeom prst="rect">
            <a:avLst/>
          </a:prstGeom>
        </p:spPr>
        <p:txBody>
          <a:bodyPr wrap="none">
            <a:spAutoFit/>
          </a:bodyPr>
          <a:lstStyle/>
          <a:p>
            <a:r>
              <a:rPr lang="en-US" sz="1200" dirty="0" smtClean="0">
                <a:latin typeface="Comic Sans MS" charset="0"/>
                <a:ea typeface="Comic Sans MS" charset="0"/>
                <a:cs typeface="Comic Sans MS" charset="0"/>
              </a:rPr>
              <a:t>Predictive Maintenance</a:t>
            </a:r>
          </a:p>
          <a:p>
            <a:r>
              <a:rPr lang="en-US" sz="1200" dirty="0" smtClean="0">
                <a:latin typeface="Comic Sans MS" charset="0"/>
                <a:ea typeface="Comic Sans MS" charset="0"/>
                <a:cs typeface="Comic Sans MS" charset="0"/>
              </a:rPr>
              <a:t>&amp; Anomaly Detection</a:t>
            </a:r>
            <a:endParaRPr lang="en-US" sz="1200" dirty="0">
              <a:latin typeface="Comic Sans MS" charset="0"/>
              <a:ea typeface="Comic Sans MS" charset="0"/>
              <a:cs typeface="Comic Sans MS" charset="0"/>
            </a:endParaRPr>
          </a:p>
        </p:txBody>
      </p:sp>
      <p:sp>
        <p:nvSpPr>
          <p:cNvPr id="66" name="Rectangle 65"/>
          <p:cNvSpPr/>
          <p:nvPr/>
        </p:nvSpPr>
        <p:spPr>
          <a:xfrm>
            <a:off x="570609" y="4673282"/>
            <a:ext cx="265489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Machine | Deep Learning</a:t>
            </a:r>
            <a:endParaRPr lang="en-US" sz="1400" dirty="0">
              <a:solidFill>
                <a:srgbClr val="004266"/>
              </a:solidFill>
              <a:latin typeface="Monaco" charset="0"/>
              <a:ea typeface="Monaco" charset="0"/>
              <a:cs typeface="Monaco" charset="0"/>
            </a:endParaRPr>
          </a:p>
        </p:txBody>
      </p:sp>
      <p:pic>
        <p:nvPicPr>
          <p:cNvPr id="65" name="Picture 64"/>
          <p:cNvPicPr>
            <a:picLocks noChangeAspect="1"/>
          </p:cNvPicPr>
          <p:nvPr/>
        </p:nvPicPr>
        <p:blipFill>
          <a:blip r:embed="rId6"/>
          <a:stretch>
            <a:fillRect/>
          </a:stretch>
        </p:blipFill>
        <p:spPr>
          <a:xfrm>
            <a:off x="231016" y="5012038"/>
            <a:ext cx="3334080" cy="784489"/>
          </a:xfrm>
          <a:prstGeom prst="rect">
            <a:avLst/>
          </a:prstGeom>
        </p:spPr>
      </p:pic>
      <p:sp>
        <p:nvSpPr>
          <p:cNvPr id="80" name="Oval 79"/>
          <p:cNvSpPr/>
          <p:nvPr/>
        </p:nvSpPr>
        <p:spPr>
          <a:xfrm>
            <a:off x="6357538" y="4195111"/>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82" name="Oval 81"/>
          <p:cNvSpPr/>
          <p:nvPr/>
        </p:nvSpPr>
        <p:spPr>
          <a:xfrm>
            <a:off x="7115173" y="250832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3" name="Oval 82"/>
          <p:cNvSpPr/>
          <p:nvPr/>
        </p:nvSpPr>
        <p:spPr>
          <a:xfrm>
            <a:off x="4070539" y="1686494"/>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84" name="Oval 83"/>
          <p:cNvSpPr/>
          <p:nvPr/>
        </p:nvSpPr>
        <p:spPr>
          <a:xfrm>
            <a:off x="3240391" y="574988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cxnSp>
        <p:nvCxnSpPr>
          <p:cNvPr id="85" name="Straight Connector 84"/>
          <p:cNvCxnSpPr>
            <a:stCxn id="86" idx="2"/>
            <a:endCxn id="91" idx="3"/>
          </p:cNvCxnSpPr>
          <p:nvPr/>
        </p:nvCxnSpPr>
        <p:spPr>
          <a:xfrm flipH="1" flipV="1">
            <a:off x="3657598" y="1877737"/>
            <a:ext cx="1157233" cy="34618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6" name="Donut 85"/>
          <p:cNvSpPr/>
          <p:nvPr/>
        </p:nvSpPr>
        <p:spPr>
          <a:xfrm>
            <a:off x="4814831" y="2116673"/>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7" name="Straight Connector 86"/>
          <p:cNvCxnSpPr>
            <a:stCxn id="52" idx="1"/>
            <a:endCxn id="86" idx="5"/>
          </p:cNvCxnSpPr>
          <p:nvPr/>
        </p:nvCxnSpPr>
        <p:spPr>
          <a:xfrm flipH="1" flipV="1">
            <a:off x="4997013" y="2299751"/>
            <a:ext cx="592096" cy="6357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0" name="Right Brace 99"/>
          <p:cNvSpPr/>
          <p:nvPr/>
        </p:nvSpPr>
        <p:spPr>
          <a:xfrm>
            <a:off x="8522535" y="1149778"/>
            <a:ext cx="679683" cy="5013955"/>
          </a:xfrm>
          <a:prstGeom prst="rightBrace">
            <a:avLst>
              <a:gd name="adj1" fmla="val 8333"/>
              <a:gd name="adj2" fmla="val 515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Rounded Rectangle 100"/>
          <p:cNvSpPr/>
          <p:nvPr/>
        </p:nvSpPr>
        <p:spPr>
          <a:xfrm>
            <a:off x="9285156" y="2269923"/>
            <a:ext cx="947177" cy="2859121"/>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Insight Service based </a:t>
            </a:r>
            <a:r>
              <a:rPr lang="en-US" sz="1200" smtClean="0">
                <a:solidFill>
                  <a:srgbClr val="004266"/>
                </a:solidFill>
                <a:latin typeface="Monaco" charset="0"/>
                <a:ea typeface="Monaco" charset="0"/>
                <a:cs typeface="Monaco" charset="0"/>
              </a:rPr>
              <a:t>on leading edge technologies</a:t>
            </a:r>
            <a:endParaRPr lang="en-US" sz="800" dirty="0">
              <a:solidFill>
                <a:srgbClr val="004266"/>
              </a:solidFill>
              <a:latin typeface="Monaco" charset="0"/>
              <a:ea typeface="Monaco" charset="0"/>
              <a:cs typeface="Monaco" charset="0"/>
            </a:endParaRPr>
          </a:p>
        </p:txBody>
      </p:sp>
      <p:sp>
        <p:nvSpPr>
          <p:cNvPr id="102" name="Can 101"/>
          <p:cNvSpPr/>
          <p:nvPr/>
        </p:nvSpPr>
        <p:spPr>
          <a:xfrm>
            <a:off x="2525966" y="3433862"/>
            <a:ext cx="1176518" cy="719693"/>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Graph Data &amp; Knowledge Base</a:t>
            </a:r>
            <a:endParaRPr lang="en-US" sz="1200" dirty="0">
              <a:solidFill>
                <a:srgbClr val="004266"/>
              </a:solidFill>
              <a:latin typeface="Monaco" charset="0"/>
              <a:ea typeface="Monaco" charset="0"/>
              <a:cs typeface="Monaco" charset="0"/>
            </a:endParaRPr>
          </a:p>
        </p:txBody>
      </p:sp>
      <p:cxnSp>
        <p:nvCxnSpPr>
          <p:cNvPr id="104" name="Straight Connector 103"/>
          <p:cNvCxnSpPr>
            <a:stCxn id="107" idx="1"/>
            <a:endCxn id="91" idx="2"/>
          </p:cNvCxnSpPr>
          <p:nvPr/>
        </p:nvCxnSpPr>
        <p:spPr>
          <a:xfrm flipH="1" flipV="1">
            <a:off x="1965676" y="2599503"/>
            <a:ext cx="397712" cy="36419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7" name="Donut 106"/>
          <p:cNvSpPr/>
          <p:nvPr/>
        </p:nvSpPr>
        <p:spPr>
          <a:xfrm>
            <a:off x="2332130" y="2932290"/>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0" name="Straight Connector 109"/>
          <p:cNvCxnSpPr>
            <a:stCxn id="102" idx="1"/>
            <a:endCxn id="107" idx="5"/>
          </p:cNvCxnSpPr>
          <p:nvPr/>
        </p:nvCxnSpPr>
        <p:spPr>
          <a:xfrm flipH="1" flipV="1">
            <a:off x="2514312" y="3115368"/>
            <a:ext cx="599913" cy="3184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2942083" y="2871823"/>
            <a:ext cx="1608995" cy="461665"/>
          </a:xfrm>
          <a:prstGeom prst="rect">
            <a:avLst/>
          </a:prstGeom>
        </p:spPr>
        <p:txBody>
          <a:bodyPr wrap="square">
            <a:spAutoFit/>
          </a:bodyPr>
          <a:lstStyle/>
          <a:p>
            <a:r>
              <a:rPr lang="en-US" sz="1200" dirty="0" smtClean="0">
                <a:latin typeface="Comic Sans MS" charset="0"/>
                <a:ea typeface="Comic Sans MS" charset="0"/>
                <a:cs typeface="Comic Sans MS" charset="0"/>
              </a:rPr>
              <a:t>Knowledge &amp; Graph Analytics</a:t>
            </a:r>
            <a:endParaRPr lang="en-US" sz="1200" dirty="0">
              <a:latin typeface="Comic Sans MS" charset="0"/>
              <a:ea typeface="Comic Sans MS" charset="0"/>
              <a:cs typeface="Comic Sans MS" charset="0"/>
            </a:endParaRPr>
          </a:p>
        </p:txBody>
      </p:sp>
      <p:sp>
        <p:nvSpPr>
          <p:cNvPr id="114" name="Oval 113"/>
          <p:cNvSpPr/>
          <p:nvPr/>
        </p:nvSpPr>
        <p:spPr>
          <a:xfrm>
            <a:off x="2715873" y="268605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cxnSp>
        <p:nvCxnSpPr>
          <p:cNvPr id="119" name="Straight Connector 118"/>
          <p:cNvCxnSpPr>
            <a:stCxn id="123" idx="6"/>
            <a:endCxn id="52" idx="1"/>
          </p:cNvCxnSpPr>
          <p:nvPr/>
        </p:nvCxnSpPr>
        <p:spPr>
          <a:xfrm flipV="1">
            <a:off x="4523855" y="2935471"/>
            <a:ext cx="1065254" cy="43193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Donut 122"/>
          <p:cNvSpPr/>
          <p:nvPr/>
        </p:nvSpPr>
        <p:spPr>
          <a:xfrm>
            <a:off x="4310415" y="3260156"/>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5" name="Straight Connector 124"/>
          <p:cNvCxnSpPr>
            <a:stCxn id="102" idx="4"/>
            <a:endCxn id="123" idx="3"/>
          </p:cNvCxnSpPr>
          <p:nvPr/>
        </p:nvCxnSpPr>
        <p:spPr>
          <a:xfrm flipV="1">
            <a:off x="3702484" y="3443234"/>
            <a:ext cx="639189" cy="35047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a:xfrm>
            <a:off x="10638082" y="1877736"/>
            <a:ext cx="1257075" cy="1384995"/>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Python</a:t>
            </a:r>
          </a:p>
          <a:p>
            <a:pPr marL="171450" indent="-171450">
              <a:buFont typeface="Wingdings" charset="2"/>
              <a:buChar char="ü"/>
            </a:pPr>
            <a:r>
              <a:rPr lang="en-US" sz="1200" dirty="0" smtClean="0">
                <a:latin typeface="Comic Sans MS" charset="0"/>
                <a:ea typeface="Comic Sans MS" charset="0"/>
                <a:cs typeface="Comic Sans MS" charset="0"/>
              </a:rPr>
              <a:t>Java</a:t>
            </a:r>
          </a:p>
          <a:p>
            <a:pPr marL="171450" indent="-171450">
              <a:buFont typeface="Wingdings" charset="2"/>
              <a:buChar char="ü"/>
            </a:pPr>
            <a:r>
              <a:rPr lang="en-US" sz="1200" dirty="0" smtClean="0">
                <a:latin typeface="Comic Sans MS" charset="0"/>
                <a:ea typeface="Comic Sans MS" charset="0"/>
                <a:cs typeface="Comic Sans MS" charset="0"/>
              </a:rPr>
              <a:t>Spring Cloud</a:t>
            </a:r>
          </a:p>
          <a:p>
            <a:pPr marL="171450" indent="-171450">
              <a:buFont typeface="Wingdings" charset="2"/>
              <a:buChar char="ü"/>
            </a:pPr>
            <a:r>
              <a:rPr lang="en-US" sz="1200" dirty="0" err="1" smtClean="0">
                <a:latin typeface="Comic Sans MS" charset="0"/>
                <a:ea typeface="Comic Sans MS" charset="0"/>
                <a:cs typeface="Comic Sans MS" charset="0"/>
              </a:rPr>
              <a:t>Nosql</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smtClean="0">
                <a:latin typeface="Comic Sans MS" charset="0"/>
                <a:ea typeface="Comic Sans MS" charset="0"/>
                <a:cs typeface="Comic Sans MS" charset="0"/>
              </a:rPr>
              <a:t>Spark</a:t>
            </a:r>
          </a:p>
          <a:p>
            <a:pPr marL="171450" indent="-171450">
              <a:buFont typeface="Wingdings" charset="2"/>
              <a:buChar char="ü"/>
            </a:pPr>
            <a:r>
              <a:rPr lang="en-US" sz="1200" dirty="0" smtClean="0">
                <a:latin typeface="Comic Sans MS" charset="0"/>
                <a:ea typeface="Comic Sans MS" charset="0"/>
                <a:cs typeface="Comic Sans MS" charset="0"/>
              </a:rPr>
              <a:t>Hadoop</a:t>
            </a:r>
          </a:p>
          <a:p>
            <a:pPr marL="171450" indent="-171450">
              <a:buFont typeface="Wingdings" charset="2"/>
              <a:buChar char="ü"/>
            </a:pPr>
            <a:endParaRPr lang="en-US" sz="1200" dirty="0">
              <a:latin typeface="Comic Sans MS" charset="0"/>
              <a:ea typeface="Comic Sans MS" charset="0"/>
              <a:cs typeface="Comic Sans MS" charset="0"/>
            </a:endParaRPr>
          </a:p>
        </p:txBody>
      </p:sp>
      <p:sp>
        <p:nvSpPr>
          <p:cNvPr id="137" name="Rectangle 136"/>
          <p:cNvSpPr/>
          <p:nvPr/>
        </p:nvSpPr>
        <p:spPr>
          <a:xfrm>
            <a:off x="10153656" y="1604550"/>
            <a:ext cx="168828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Implementation</a:t>
            </a:r>
            <a:endParaRPr lang="en-US" sz="1400" dirty="0">
              <a:solidFill>
                <a:srgbClr val="004266"/>
              </a:solidFill>
              <a:latin typeface="Monaco" charset="0"/>
              <a:ea typeface="Monaco" charset="0"/>
              <a:cs typeface="Monaco" charset="0"/>
            </a:endParaRPr>
          </a:p>
        </p:txBody>
      </p:sp>
      <p:sp>
        <p:nvSpPr>
          <p:cNvPr id="138" name="Rectangle 137"/>
          <p:cNvSpPr/>
          <p:nvPr/>
        </p:nvSpPr>
        <p:spPr>
          <a:xfrm>
            <a:off x="10618107" y="3474645"/>
            <a:ext cx="1335622" cy="1569660"/>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NLU</a:t>
            </a:r>
          </a:p>
          <a:p>
            <a:pPr marL="171450" indent="-171450">
              <a:buFont typeface="Wingdings" charset="2"/>
              <a:buChar char="ü"/>
            </a:pPr>
            <a:r>
              <a:rPr lang="en-US" sz="1200" dirty="0" err="1" smtClean="0">
                <a:latin typeface="Comic Sans MS" charset="0"/>
                <a:ea typeface="Comic Sans MS" charset="0"/>
                <a:cs typeface="Comic Sans MS" charset="0"/>
              </a:rPr>
              <a:t>SKlearn</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Keras</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TensorFlow</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Caffe</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smtClean="0">
                <a:latin typeface="Comic Sans MS" charset="0"/>
                <a:ea typeface="Comic Sans MS" charset="0"/>
                <a:cs typeface="Comic Sans MS" charset="0"/>
              </a:rPr>
              <a:t>Yolo</a:t>
            </a:r>
          </a:p>
          <a:p>
            <a:pPr marL="171450" indent="-171450">
              <a:buFont typeface="Wingdings" charset="2"/>
              <a:buChar char="ü"/>
            </a:pPr>
            <a:r>
              <a:rPr lang="en-US" sz="1200" dirty="0" smtClean="0">
                <a:latin typeface="Comic Sans MS" charset="0"/>
                <a:ea typeface="Comic Sans MS" charset="0"/>
                <a:cs typeface="Comic Sans MS" charset="0"/>
              </a:rPr>
              <a:t>Faster-RCNN</a:t>
            </a:r>
          </a:p>
          <a:p>
            <a:pPr marL="171450" indent="-171450">
              <a:buFont typeface="Wingdings" charset="2"/>
              <a:buChar char="ü"/>
            </a:pPr>
            <a:r>
              <a:rPr lang="en-US" sz="1200" dirty="0" smtClean="0">
                <a:latin typeface="Comic Sans MS" charset="0"/>
                <a:ea typeface="Comic Sans MS" charset="0"/>
                <a:cs typeface="Comic Sans MS" charset="0"/>
              </a:rPr>
              <a:t>Algorithms</a:t>
            </a:r>
            <a:endParaRPr lang="en-US" sz="1200" dirty="0">
              <a:latin typeface="Comic Sans MS" charset="0"/>
              <a:ea typeface="Comic Sans MS" charset="0"/>
              <a:cs typeface="Comic Sans MS" charset="0"/>
            </a:endParaRPr>
          </a:p>
        </p:txBody>
      </p:sp>
      <p:sp>
        <p:nvSpPr>
          <p:cNvPr id="139" name="Rectangle 138"/>
          <p:cNvSpPr/>
          <p:nvPr/>
        </p:nvSpPr>
        <p:spPr>
          <a:xfrm>
            <a:off x="10509584" y="3201459"/>
            <a:ext cx="936475"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ML | DL</a:t>
            </a:r>
            <a:endParaRPr lang="en-US" sz="1400" dirty="0">
              <a:solidFill>
                <a:srgbClr val="004266"/>
              </a:solidFill>
              <a:latin typeface="Monaco" charset="0"/>
              <a:ea typeface="Monaco" charset="0"/>
              <a:cs typeface="Monaco" charset="0"/>
            </a:endParaRPr>
          </a:p>
        </p:txBody>
      </p:sp>
      <p:sp>
        <p:nvSpPr>
          <p:cNvPr id="140" name="Rectangle 139"/>
          <p:cNvSpPr/>
          <p:nvPr/>
        </p:nvSpPr>
        <p:spPr>
          <a:xfrm>
            <a:off x="10656197" y="5439051"/>
            <a:ext cx="1104790" cy="461665"/>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Docker</a:t>
            </a:r>
          </a:p>
          <a:p>
            <a:pPr marL="171450" indent="-171450">
              <a:buFont typeface="Wingdings" charset="2"/>
              <a:buChar char="ü"/>
            </a:pPr>
            <a:r>
              <a:rPr lang="en-US" sz="1200" dirty="0" err="1" smtClean="0">
                <a:latin typeface="Comic Sans MS" charset="0"/>
                <a:ea typeface="Comic Sans MS" charset="0"/>
                <a:cs typeface="Comic Sans MS" charset="0"/>
              </a:rPr>
              <a:t>Kubernete</a:t>
            </a:r>
            <a:endParaRPr lang="en-US" sz="1200" dirty="0">
              <a:latin typeface="Comic Sans MS" charset="0"/>
              <a:ea typeface="Comic Sans MS" charset="0"/>
              <a:cs typeface="Comic Sans MS" charset="0"/>
            </a:endParaRPr>
          </a:p>
        </p:txBody>
      </p:sp>
      <p:sp>
        <p:nvSpPr>
          <p:cNvPr id="141" name="Rectangle 140"/>
          <p:cNvSpPr/>
          <p:nvPr/>
        </p:nvSpPr>
        <p:spPr>
          <a:xfrm>
            <a:off x="10374857" y="5175898"/>
            <a:ext cx="1473481"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Cloud Native</a:t>
            </a:r>
            <a:endParaRPr lang="en-US" sz="1400" dirty="0">
              <a:solidFill>
                <a:srgbClr val="004266"/>
              </a:solidFill>
              <a:latin typeface="Monaco" charset="0"/>
              <a:ea typeface="Monaco" charset="0"/>
              <a:cs typeface="Monaco" charset="0"/>
            </a:endParaRPr>
          </a:p>
        </p:txBody>
      </p:sp>
    </p:spTree>
    <p:extLst>
      <p:ext uri="{BB962C8B-B14F-4D97-AF65-F5344CB8AC3E}">
        <p14:creationId xmlns:p14="http://schemas.microsoft.com/office/powerpoint/2010/main" val="9997643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6334" y="2803525"/>
            <a:ext cx="5810956" cy="1325563"/>
          </a:xfrm>
        </p:spPr>
        <p:txBody>
          <a:bodyPr/>
          <a:lstStyle/>
          <a:p>
            <a:r>
              <a:rPr lang="en-US" dirty="0" smtClean="0"/>
              <a:t>Backup</a:t>
            </a:r>
            <a:endParaRPr lang="en-US" dirty="0"/>
          </a:p>
        </p:txBody>
      </p:sp>
    </p:spTree>
    <p:extLst>
      <p:ext uri="{BB962C8B-B14F-4D97-AF65-F5344CB8AC3E}">
        <p14:creationId xmlns:p14="http://schemas.microsoft.com/office/powerpoint/2010/main" val="203143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人机</a:t>
            </a:r>
            <a:r>
              <a:rPr lang="zh-CN" altLang="en-US" dirty="0" smtClean="0"/>
              <a:t>对话的三</a:t>
            </a:r>
            <a:r>
              <a:rPr lang="zh-CN" altLang="en-US" dirty="0"/>
              <a:t>个层次</a:t>
            </a:r>
            <a:endParaRPr lang="en-US" dirty="0"/>
          </a:p>
        </p:txBody>
      </p:sp>
      <p:pic>
        <p:nvPicPr>
          <p:cNvPr id="2052" name="Picture 4" descr="http://t12.baidu.com/it/u=2194756811,4155770018&amp;fm=170&amp;s=1291C1224CEC46886A5A34D6020010EA&amp;w=640&amp;h=434&amp;img.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1266" y="1690688"/>
            <a:ext cx="6063158" cy="4111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314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ChatterBot</a:t>
            </a:r>
            <a:endParaRPr lang="en-US" dirty="0"/>
          </a:p>
        </p:txBody>
      </p:sp>
      <p:sp>
        <p:nvSpPr>
          <p:cNvPr id="3" name="Content Placeholder 2"/>
          <p:cNvSpPr>
            <a:spLocks noGrp="1"/>
          </p:cNvSpPr>
          <p:nvPr>
            <p:ph idx="1"/>
          </p:nvPr>
        </p:nvSpPr>
        <p:spPr/>
        <p:txBody>
          <a:bodyPr>
            <a:normAutofit fontScale="92500" lnSpcReduction="10000"/>
          </a:bodyPr>
          <a:lstStyle/>
          <a:p>
            <a:r>
              <a:rPr lang="en-US" altLang="zh-CN" dirty="0" err="1"/>
              <a:t>ChatterBot</a:t>
            </a:r>
            <a:r>
              <a:rPr lang="zh-CN" altLang="en-US" dirty="0"/>
              <a:t>是一个基于机器学习的聊天机器人引擎</a:t>
            </a:r>
            <a:r>
              <a:rPr lang="en-US" altLang="zh-CN" dirty="0"/>
              <a:t>,</a:t>
            </a:r>
            <a:r>
              <a:rPr lang="zh-CN" altLang="en-US" dirty="0"/>
              <a:t>构建在</a:t>
            </a:r>
            <a:r>
              <a:rPr lang="en-US" altLang="zh-CN" dirty="0"/>
              <a:t>python</a:t>
            </a:r>
            <a:r>
              <a:rPr lang="zh-CN" altLang="en-US" dirty="0"/>
              <a:t>上</a:t>
            </a:r>
            <a:r>
              <a:rPr lang="en-US" altLang="zh-CN" dirty="0"/>
              <a:t>,</a:t>
            </a:r>
            <a:r>
              <a:rPr lang="zh-CN" altLang="en-US" dirty="0"/>
              <a:t>可以从已有的对话中学习</a:t>
            </a:r>
            <a:r>
              <a:rPr lang="en-US" altLang="zh-CN" dirty="0"/>
              <a:t>, </a:t>
            </a:r>
            <a:r>
              <a:rPr lang="zh-CN" altLang="en-US" dirty="0"/>
              <a:t>该项目的设计允许它接入任何语言</a:t>
            </a:r>
          </a:p>
          <a:p>
            <a:r>
              <a:rPr lang="zh-CN" altLang="en-US" dirty="0" smtClean="0"/>
              <a:t>特性</a:t>
            </a:r>
            <a:endParaRPr lang="en-US" altLang="zh-CN" dirty="0" smtClean="0"/>
          </a:p>
          <a:p>
            <a:pPr lvl="1"/>
            <a:r>
              <a:rPr lang="zh-CN" altLang="en-US" dirty="0"/>
              <a:t>一个未经训练的</a:t>
            </a:r>
            <a:r>
              <a:rPr lang="en-US" altLang="zh-CN" dirty="0" err="1"/>
              <a:t>ChatterBot</a:t>
            </a:r>
            <a:r>
              <a:rPr lang="zh-CN" altLang="en-US" dirty="0"/>
              <a:t>机器人</a:t>
            </a:r>
            <a:r>
              <a:rPr lang="en-US" altLang="zh-CN" dirty="0"/>
              <a:t>,</a:t>
            </a:r>
            <a:r>
              <a:rPr lang="zh-CN" altLang="en-US" dirty="0"/>
              <a:t>并没有与用户交谈所需的知识</a:t>
            </a:r>
            <a:r>
              <a:rPr lang="zh-CN" altLang="en-US" dirty="0" smtClean="0"/>
              <a:t>。</a:t>
            </a:r>
            <a:endParaRPr lang="en-US" altLang="zh-CN" dirty="0" smtClean="0"/>
          </a:p>
          <a:p>
            <a:pPr lvl="1"/>
            <a:r>
              <a:rPr lang="zh-CN" altLang="en-US" dirty="0"/>
              <a:t>每当用户输入一句话，机器人将存下它，同时也存下答复的句子。 </a:t>
            </a:r>
            <a:endParaRPr lang="en-US" altLang="zh-CN" dirty="0" smtClean="0"/>
          </a:p>
          <a:p>
            <a:pPr lvl="1"/>
            <a:r>
              <a:rPr lang="zh-CN" altLang="en-US" dirty="0"/>
              <a:t>随着机器人接受的输入的增加，它能够回答的问题的数量和准确度都会相应提升</a:t>
            </a:r>
            <a:r>
              <a:rPr lang="en-US" altLang="zh-CN" dirty="0" smtClean="0"/>
              <a:t>.</a:t>
            </a:r>
          </a:p>
          <a:p>
            <a:r>
              <a:rPr lang="zh-CN" altLang="en-US" dirty="0" smtClean="0"/>
              <a:t>实现原理</a:t>
            </a:r>
            <a:endParaRPr lang="en-US" altLang="zh-CN" dirty="0" smtClean="0"/>
          </a:p>
          <a:p>
            <a:pPr lvl="1"/>
            <a:r>
              <a:rPr lang="zh-CN" altLang="en-US" dirty="0"/>
              <a:t>首先从已知句子中匹配出与用户输入最相近的句子（如何衡量相近</a:t>
            </a:r>
            <a:r>
              <a:rPr lang="en-US" altLang="zh-CN" dirty="0"/>
              <a:t>, </a:t>
            </a:r>
            <a:r>
              <a:rPr lang="zh-CN" altLang="en-US" dirty="0"/>
              <a:t>大家可以想想）</a:t>
            </a:r>
            <a:r>
              <a:rPr lang="en-US" altLang="zh-CN" dirty="0" smtClean="0"/>
              <a:t>,</a:t>
            </a:r>
          </a:p>
          <a:p>
            <a:pPr lvl="1"/>
            <a:r>
              <a:rPr lang="zh-CN" altLang="en-US" dirty="0" smtClean="0"/>
              <a:t>之后</a:t>
            </a:r>
            <a:r>
              <a:rPr lang="zh-CN" altLang="en-US" dirty="0"/>
              <a:t>找到最有可能的回复，那么如何得出最有可能的回复呢？由所有和机器交流过的人们，对这个输入问题（匹配过的）的各个回答的频率决定</a:t>
            </a:r>
            <a:br>
              <a:rPr lang="zh-CN" altLang="en-US" dirty="0"/>
            </a:br>
            <a:endParaRPr lang="en-US" dirty="0"/>
          </a:p>
        </p:txBody>
      </p:sp>
    </p:spTree>
    <p:extLst>
      <p:ext uri="{BB962C8B-B14F-4D97-AF65-F5344CB8AC3E}">
        <p14:creationId xmlns:p14="http://schemas.microsoft.com/office/powerpoint/2010/main" val="13925502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Environment</a:t>
            </a:r>
            <a:endParaRPr lang="en-US" dirty="0"/>
          </a:p>
        </p:txBody>
      </p:sp>
      <p:sp>
        <p:nvSpPr>
          <p:cNvPr id="3" name="Content Placeholder 2"/>
          <p:cNvSpPr>
            <a:spLocks noGrp="1"/>
          </p:cNvSpPr>
          <p:nvPr>
            <p:ph idx="1"/>
          </p:nvPr>
        </p:nvSpPr>
        <p:spPr/>
        <p:txBody>
          <a:bodyPr>
            <a:normAutofit/>
          </a:bodyPr>
          <a:lstStyle/>
          <a:p>
            <a:r>
              <a:rPr lang="en-US" dirty="0" smtClean="0"/>
              <a:t>Python3</a:t>
            </a:r>
          </a:p>
          <a:p>
            <a:pPr lvl="1"/>
            <a:r>
              <a:rPr lang="en-US" dirty="0" smtClean="0"/>
              <a:t>By default, python3.5.2 is installed in Ubuntu 16.04</a:t>
            </a:r>
            <a:endParaRPr lang="en-US" dirty="0"/>
          </a:p>
          <a:p>
            <a:pPr lvl="1"/>
            <a:r>
              <a:rPr lang="en-US" dirty="0" err="1"/>
              <a:t>sudo</a:t>
            </a:r>
            <a:r>
              <a:rPr lang="en-US" dirty="0"/>
              <a:t> apt-get install -y </a:t>
            </a:r>
            <a:r>
              <a:rPr lang="en-US" dirty="0" smtClean="0"/>
              <a:t>python3-pip</a:t>
            </a:r>
          </a:p>
          <a:p>
            <a:pPr lvl="1"/>
            <a:r>
              <a:rPr lang="en-US" dirty="0"/>
              <a:t>pip3 install </a:t>
            </a:r>
            <a:r>
              <a:rPr lang="en-US" dirty="0" err="1"/>
              <a:t>package_name</a:t>
            </a:r>
            <a:r>
              <a:rPr lang="en-US" dirty="0"/>
              <a:t> </a:t>
            </a:r>
            <a:endParaRPr lang="en-US" dirty="0" smtClean="0"/>
          </a:p>
          <a:p>
            <a:r>
              <a:rPr lang="en-US" dirty="0" smtClean="0"/>
              <a:t>Installing </a:t>
            </a:r>
            <a:r>
              <a:rPr lang="en-US" dirty="0" err="1" smtClean="0"/>
              <a:t>ChatterBot</a:t>
            </a:r>
            <a:r>
              <a:rPr lang="en-US" dirty="0" smtClean="0"/>
              <a:t> from source</a:t>
            </a:r>
          </a:p>
          <a:p>
            <a:pPr lvl="1"/>
            <a:r>
              <a:rPr lang="en-US" dirty="0" err="1"/>
              <a:t>git</a:t>
            </a:r>
            <a:r>
              <a:rPr lang="en-US" dirty="0"/>
              <a:t> clone https://</a:t>
            </a:r>
            <a:r>
              <a:rPr lang="en-US" dirty="0" err="1"/>
              <a:t>github.com</a:t>
            </a:r>
            <a:r>
              <a:rPr lang="en-US" dirty="0"/>
              <a:t>/</a:t>
            </a:r>
            <a:r>
              <a:rPr lang="en-US" dirty="0" err="1"/>
              <a:t>gunthercox</a:t>
            </a:r>
            <a:r>
              <a:rPr lang="en-US" dirty="0"/>
              <a:t>/</a:t>
            </a:r>
            <a:r>
              <a:rPr lang="en-US" dirty="0" err="1"/>
              <a:t>ChatterBot.git</a:t>
            </a:r>
            <a:r>
              <a:rPr lang="en-US" dirty="0"/>
              <a:t> </a:t>
            </a:r>
          </a:p>
          <a:p>
            <a:pPr lvl="1"/>
            <a:r>
              <a:rPr lang="en-US" dirty="0" smtClean="0"/>
              <a:t>pip3 </a:t>
            </a:r>
            <a:r>
              <a:rPr lang="en-US" dirty="0"/>
              <a:t>install ./</a:t>
            </a:r>
            <a:r>
              <a:rPr lang="en-US" dirty="0" err="1" smtClean="0"/>
              <a:t>ChatterBot</a:t>
            </a:r>
            <a:endParaRPr lang="en-US" dirty="0" smtClean="0"/>
          </a:p>
          <a:p>
            <a:r>
              <a:rPr lang="en-US" dirty="0"/>
              <a:t>Checking the version of </a:t>
            </a:r>
            <a:r>
              <a:rPr lang="en-US" dirty="0" err="1"/>
              <a:t>ChatterBot</a:t>
            </a:r>
            <a:r>
              <a:rPr lang="en-US" dirty="0"/>
              <a:t> that you have installed</a:t>
            </a:r>
          </a:p>
          <a:p>
            <a:pPr lvl="1"/>
            <a:r>
              <a:rPr lang="en-US" dirty="0"/>
              <a:t>python3 -m chatterbot --version</a:t>
            </a:r>
          </a:p>
          <a:p>
            <a:endParaRPr lang="en-US" dirty="0"/>
          </a:p>
        </p:txBody>
      </p:sp>
    </p:spTree>
    <p:extLst>
      <p:ext uri="{BB962C8B-B14F-4D97-AF65-F5344CB8AC3E}">
        <p14:creationId xmlns:p14="http://schemas.microsoft.com/office/powerpoint/2010/main" val="13150146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Try</a:t>
            </a:r>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316974" y="1520190"/>
            <a:ext cx="4529346" cy="4978400"/>
          </a:xfrm>
          <a:prstGeom prst="rect">
            <a:avLst/>
          </a:prstGeom>
        </p:spPr>
      </p:pic>
      <p:pic>
        <p:nvPicPr>
          <p:cNvPr id="7" name="Picture 6"/>
          <p:cNvPicPr>
            <a:picLocks noChangeAspect="1"/>
          </p:cNvPicPr>
          <p:nvPr/>
        </p:nvPicPr>
        <p:blipFill>
          <a:blip r:embed="rId3"/>
          <a:stretch>
            <a:fillRect/>
          </a:stretch>
        </p:blipFill>
        <p:spPr>
          <a:xfrm>
            <a:off x="5372100" y="1520190"/>
            <a:ext cx="5981700" cy="4978400"/>
          </a:xfrm>
          <a:prstGeom prst="rect">
            <a:avLst/>
          </a:prstGeom>
        </p:spPr>
      </p:pic>
    </p:spTree>
    <p:extLst>
      <p:ext uri="{BB962C8B-B14F-4D97-AF65-F5344CB8AC3E}">
        <p14:creationId xmlns:p14="http://schemas.microsoft.com/office/powerpoint/2010/main" val="1696826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手动</a:t>
            </a:r>
            <a:r>
              <a:rPr lang="zh-CN" altLang="en-US" dirty="0" smtClean="0"/>
              <a:t>训练</a:t>
            </a:r>
            <a:endParaRPr lang="en-US" dirty="0"/>
          </a:p>
        </p:txBody>
      </p:sp>
      <p:pic>
        <p:nvPicPr>
          <p:cNvPr id="4" name="Content Placeholder 3"/>
          <p:cNvPicPr>
            <a:picLocks noGrp="1" noChangeAspect="1"/>
          </p:cNvPicPr>
          <p:nvPr>
            <p:ph idx="1"/>
          </p:nvPr>
        </p:nvPicPr>
        <p:blipFill>
          <a:blip r:embed="rId2"/>
          <a:stretch>
            <a:fillRect/>
          </a:stretch>
        </p:blipFill>
        <p:spPr>
          <a:xfrm>
            <a:off x="991219" y="1690688"/>
            <a:ext cx="4723161" cy="4351338"/>
          </a:xfrm>
          <a:prstGeom prst="rect">
            <a:avLst/>
          </a:prstGeom>
        </p:spPr>
      </p:pic>
      <p:pic>
        <p:nvPicPr>
          <p:cNvPr id="5" name="Picture 4"/>
          <p:cNvPicPr>
            <a:picLocks noChangeAspect="1"/>
          </p:cNvPicPr>
          <p:nvPr/>
        </p:nvPicPr>
        <p:blipFill>
          <a:blip r:embed="rId3"/>
          <a:stretch>
            <a:fillRect/>
          </a:stretch>
        </p:blipFill>
        <p:spPr>
          <a:xfrm>
            <a:off x="5035240" y="2747487"/>
            <a:ext cx="6997700" cy="1803400"/>
          </a:xfrm>
          <a:prstGeom prst="rect">
            <a:avLst/>
          </a:prstGeom>
        </p:spPr>
      </p:pic>
    </p:spTree>
    <p:extLst>
      <p:ext uri="{BB962C8B-B14F-4D97-AF65-F5344CB8AC3E}">
        <p14:creationId xmlns:p14="http://schemas.microsoft.com/office/powerpoint/2010/main" val="2125889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算法</a:t>
            </a:r>
            <a:r>
              <a:rPr lang="zh-CN" altLang="en-US" dirty="0" smtClean="0"/>
              <a:t>相关</a:t>
            </a:r>
            <a:endParaRPr lang="en-US" dirty="0"/>
          </a:p>
        </p:txBody>
      </p:sp>
      <p:sp>
        <p:nvSpPr>
          <p:cNvPr id="3" name="Content Placeholder 2"/>
          <p:cNvSpPr>
            <a:spLocks noGrp="1"/>
          </p:cNvSpPr>
          <p:nvPr>
            <p:ph idx="1"/>
          </p:nvPr>
        </p:nvSpPr>
        <p:spPr/>
        <p:txBody>
          <a:bodyPr>
            <a:normAutofit/>
          </a:bodyPr>
          <a:lstStyle/>
          <a:p>
            <a:r>
              <a:rPr lang="en-US" dirty="0"/>
              <a:t>默认情况下，使用 </a:t>
            </a:r>
            <a:r>
              <a:rPr lang="en-US" dirty="0" err="1"/>
              <a:t>ClosestMatchAdapter</a:t>
            </a:r>
            <a:r>
              <a:rPr lang="en-US" dirty="0"/>
              <a:t> 作为 logic adapter ，用来找出与用户输入最接近的一句话</a:t>
            </a:r>
          </a:p>
          <a:p>
            <a:r>
              <a:rPr lang="zh-CN" altLang="en-US" dirty="0"/>
              <a:t>核心代码为</a:t>
            </a:r>
            <a:r>
              <a:rPr lang="zh-CN" altLang="en-US" dirty="0" smtClean="0"/>
              <a:t>：</a:t>
            </a:r>
            <a:endParaRPr lang="en-US" altLang="zh-CN" dirty="0" smtClean="0"/>
          </a:p>
          <a:p>
            <a:pPr lvl="1"/>
            <a:r>
              <a:rPr lang="en-US" b="1" dirty="0">
                <a:solidFill>
                  <a:srgbClr val="007020"/>
                </a:solidFill>
              </a:rPr>
              <a:t>from</a:t>
            </a:r>
            <a:r>
              <a:rPr lang="en-US" dirty="0"/>
              <a:t> </a:t>
            </a:r>
            <a:r>
              <a:rPr lang="en-US" b="1" dirty="0" err="1">
                <a:solidFill>
                  <a:srgbClr val="0E84B5"/>
                </a:solidFill>
              </a:rPr>
              <a:t>fuzzywuzzy</a:t>
            </a:r>
            <a:r>
              <a:rPr lang="en-US" dirty="0"/>
              <a:t> </a:t>
            </a:r>
            <a:r>
              <a:rPr lang="en-US" b="1" dirty="0">
                <a:solidFill>
                  <a:srgbClr val="007020"/>
                </a:solidFill>
              </a:rPr>
              <a:t>import</a:t>
            </a:r>
            <a:r>
              <a:rPr lang="en-US" dirty="0"/>
              <a:t> process </a:t>
            </a:r>
            <a:endParaRPr lang="en-US" dirty="0" smtClean="0"/>
          </a:p>
          <a:p>
            <a:pPr lvl="1"/>
            <a:r>
              <a:rPr lang="en-US" dirty="0" err="1" smtClean="0"/>
              <a:t>closest_match</a:t>
            </a:r>
            <a:r>
              <a:rPr lang="en-US" dirty="0"/>
              <a:t>, confidence </a:t>
            </a:r>
            <a:r>
              <a:rPr lang="en-US" dirty="0">
                <a:solidFill>
                  <a:srgbClr val="666666"/>
                </a:solidFill>
              </a:rPr>
              <a:t>=</a:t>
            </a:r>
            <a:r>
              <a:rPr lang="en-US" dirty="0"/>
              <a:t> </a:t>
            </a:r>
            <a:r>
              <a:rPr lang="en-US" dirty="0" err="1"/>
              <a:t>process</a:t>
            </a:r>
            <a:r>
              <a:rPr lang="en-US" dirty="0" err="1">
                <a:solidFill>
                  <a:srgbClr val="666666"/>
                </a:solidFill>
              </a:rPr>
              <a:t>.</a:t>
            </a:r>
            <a:r>
              <a:rPr lang="en-US" dirty="0" err="1"/>
              <a:t>extract</a:t>
            </a:r>
            <a:r>
              <a:rPr lang="en-US" dirty="0"/>
              <a:t>( </a:t>
            </a:r>
            <a:r>
              <a:rPr lang="en-US" dirty="0" err="1"/>
              <a:t>input_statement</a:t>
            </a:r>
            <a:r>
              <a:rPr lang="en-US" dirty="0" err="1">
                <a:solidFill>
                  <a:srgbClr val="666666"/>
                </a:solidFill>
              </a:rPr>
              <a:t>.</a:t>
            </a:r>
            <a:r>
              <a:rPr lang="en-US" dirty="0" err="1"/>
              <a:t>text</a:t>
            </a:r>
            <a:r>
              <a:rPr lang="en-US" dirty="0"/>
              <a:t>, </a:t>
            </a:r>
            <a:r>
              <a:rPr lang="en-US" dirty="0" err="1" smtClean="0"/>
              <a:t>text_of_all_statements</a:t>
            </a:r>
            <a:r>
              <a:rPr lang="en-US" dirty="0"/>
              <a:t>, limit</a:t>
            </a:r>
            <a:r>
              <a:rPr lang="en-US" dirty="0">
                <a:solidFill>
                  <a:srgbClr val="666666"/>
                </a:solidFill>
              </a:rPr>
              <a:t>=</a:t>
            </a:r>
            <a:r>
              <a:rPr lang="en-US" dirty="0">
                <a:solidFill>
                  <a:srgbClr val="208050"/>
                </a:solidFill>
              </a:rPr>
              <a:t>1</a:t>
            </a:r>
            <a:r>
              <a:rPr lang="en-US" dirty="0"/>
              <a:t> )[</a:t>
            </a:r>
            <a:r>
              <a:rPr lang="en-US" dirty="0">
                <a:solidFill>
                  <a:srgbClr val="208050"/>
                </a:solidFill>
              </a:rPr>
              <a:t>0</a:t>
            </a:r>
            <a:r>
              <a:rPr lang="en-US" dirty="0" smtClean="0"/>
              <a:t>]</a:t>
            </a:r>
          </a:p>
          <a:p>
            <a:pPr lvl="1"/>
            <a:endParaRPr lang="en-US" dirty="0"/>
          </a:p>
          <a:p>
            <a:r>
              <a:rPr lang="en-US" altLang="zh-CN" dirty="0" err="1"/>
              <a:t>fuzzywuzzy</a:t>
            </a:r>
            <a:r>
              <a:rPr lang="zh-CN" altLang="en-US" dirty="0"/>
              <a:t>用于计算句子之间的相似度，采用的字符串相似度算法为 </a:t>
            </a:r>
            <a:r>
              <a:rPr lang="en-US" altLang="zh-CN" dirty="0" err="1"/>
              <a:t>Levenshtein</a:t>
            </a:r>
            <a:r>
              <a:rPr lang="en-US" altLang="zh-CN" dirty="0"/>
              <a:t> Distance(</a:t>
            </a:r>
            <a:r>
              <a:rPr lang="zh-CN" altLang="en-US" dirty="0"/>
              <a:t>编辑距离算法</a:t>
            </a:r>
            <a:r>
              <a:rPr lang="en-US" altLang="zh-CN" smtClean="0"/>
              <a:t>)</a:t>
            </a:r>
            <a:endParaRPr lang="en-US" altLang="zh-CN" dirty="0"/>
          </a:p>
        </p:txBody>
      </p:sp>
    </p:spTree>
    <p:extLst>
      <p:ext uri="{BB962C8B-B14F-4D97-AF65-F5344CB8AC3E}">
        <p14:creationId xmlns:p14="http://schemas.microsoft.com/office/powerpoint/2010/main" val="2131979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分词</a:t>
            </a:r>
            <a:r>
              <a:rPr lang="en-US" altLang="zh-CN" dirty="0" err="1" smtClean="0"/>
              <a:t>jieba</a:t>
            </a:r>
            <a:endParaRPr lang="en-US" dirty="0"/>
          </a:p>
        </p:txBody>
      </p:sp>
      <p:sp>
        <p:nvSpPr>
          <p:cNvPr id="3" name="Content Placeholder 2"/>
          <p:cNvSpPr>
            <a:spLocks noGrp="1"/>
          </p:cNvSpPr>
          <p:nvPr>
            <p:ph idx="1"/>
          </p:nvPr>
        </p:nvSpPr>
        <p:spPr/>
        <p:txBody>
          <a:bodyPr/>
          <a:lstStyle/>
          <a:p>
            <a:r>
              <a:rPr lang="en-US" dirty="0" err="1"/>
              <a:t>mac里面python自带easy_install的，最快的应该就是在terminal里面sudo</a:t>
            </a:r>
            <a:r>
              <a:rPr lang="en-US" dirty="0"/>
              <a:t> </a:t>
            </a:r>
            <a:r>
              <a:rPr lang="en-US" dirty="0" err="1"/>
              <a:t>easy_install</a:t>
            </a:r>
            <a:r>
              <a:rPr lang="en-US" dirty="0"/>
              <a:t> </a:t>
            </a:r>
            <a:r>
              <a:rPr lang="en-US" dirty="0" err="1"/>
              <a:t>pip了，网络好几秒就ok。运行完可以用pip</a:t>
            </a:r>
            <a:r>
              <a:rPr lang="en-US" dirty="0"/>
              <a:t> </a:t>
            </a:r>
            <a:r>
              <a:rPr lang="en-US" dirty="0" err="1"/>
              <a:t>help</a:t>
            </a:r>
            <a:r>
              <a:rPr lang="en-US" dirty="0" err="1" smtClean="0"/>
              <a:t>测试一下是否安装成功</a:t>
            </a:r>
            <a:r>
              <a:rPr lang="zh-CN" altLang="en-US" dirty="0" smtClean="0"/>
              <a:t>。</a:t>
            </a:r>
            <a:endParaRPr lang="en-US" altLang="zh-CN"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948266" y="3365500"/>
            <a:ext cx="10605205" cy="2946400"/>
          </a:xfrm>
          <a:prstGeom prst="rect">
            <a:avLst/>
          </a:prstGeom>
        </p:spPr>
      </p:pic>
    </p:spTree>
    <p:extLst>
      <p:ext uri="{BB962C8B-B14F-4D97-AF65-F5344CB8AC3E}">
        <p14:creationId xmlns:p14="http://schemas.microsoft.com/office/powerpoint/2010/main" val="1414369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a:t>$ </a:t>
            </a:r>
            <a:r>
              <a:rPr lang="en-US" dirty="0" err="1"/>
              <a:t>git</a:t>
            </a:r>
            <a:r>
              <a:rPr lang="en-US" dirty="0"/>
              <a:t> clone </a:t>
            </a:r>
            <a:r>
              <a:rPr lang="en-US" dirty="0">
                <a:hlinkClick r:id="rId2"/>
              </a:rPr>
              <a:t>https://</a:t>
            </a:r>
            <a:r>
              <a:rPr lang="en-US" dirty="0" smtClean="0">
                <a:hlinkClick r:id="rId2"/>
              </a:rPr>
              <a:t>github.com/crownpku/rasa_nlu_chi.git</a:t>
            </a:r>
            <a:endParaRPr lang="en-US" dirty="0" smtClean="0"/>
          </a:p>
          <a:p>
            <a:r>
              <a:rPr lang="en-US" dirty="0" smtClean="0"/>
              <a:t>$ </a:t>
            </a:r>
            <a:r>
              <a:rPr lang="en-US" dirty="0"/>
              <a:t>cd </a:t>
            </a:r>
            <a:r>
              <a:rPr lang="en-US" dirty="0" err="1" smtClean="0"/>
              <a:t>rasa_nlu_chi</a:t>
            </a:r>
            <a:endParaRPr lang="en-US" dirty="0" smtClean="0"/>
          </a:p>
          <a:p>
            <a:r>
              <a:rPr lang="en-US" altLang="zh-CN" dirty="0" smtClean="0"/>
              <a:t>$</a:t>
            </a:r>
            <a:r>
              <a:rPr lang="zh-CN" altLang="en-US" dirty="0" smtClean="0"/>
              <a:t> </a:t>
            </a:r>
            <a:r>
              <a:rPr lang="en-US" altLang="zh-CN" dirty="0" err="1" smtClean="0"/>
              <a:t>sudo</a:t>
            </a:r>
            <a:r>
              <a:rPr lang="zh-CN" altLang="en-US" dirty="0" smtClean="0"/>
              <a:t> </a:t>
            </a:r>
            <a:r>
              <a:rPr lang="en-US" dirty="0" smtClean="0"/>
              <a:t>pip </a:t>
            </a:r>
            <a:r>
              <a:rPr lang="en-US" dirty="0"/>
              <a:t>install -r </a:t>
            </a:r>
            <a:r>
              <a:rPr lang="en-US" dirty="0" err="1" smtClean="0"/>
              <a:t>requirements.txt</a:t>
            </a:r>
            <a:endParaRPr lang="en-US" dirty="0" smtClean="0"/>
          </a:p>
          <a:p>
            <a:pPr lvl="1"/>
            <a:r>
              <a:rPr lang="en-US" altLang="zh-CN" dirty="0" smtClean="0"/>
              <a:t>see</a:t>
            </a:r>
            <a:r>
              <a:rPr lang="zh-CN" altLang="en-US" dirty="0" smtClean="0"/>
              <a:t> </a:t>
            </a:r>
            <a:r>
              <a:rPr lang="en-US" altLang="zh-CN" dirty="0" smtClean="0"/>
              <a:t>next</a:t>
            </a:r>
            <a:r>
              <a:rPr lang="zh-CN" altLang="en-US" dirty="0" smtClean="0"/>
              <a:t> </a:t>
            </a:r>
            <a:r>
              <a:rPr lang="en-US" altLang="zh-CN" dirty="0" smtClean="0"/>
              <a:t>slide</a:t>
            </a:r>
          </a:p>
          <a:p>
            <a:r>
              <a:rPr lang="en-US" altLang="zh-CN" dirty="0"/>
              <a:t>$</a:t>
            </a:r>
            <a:r>
              <a:rPr lang="zh-CN" altLang="en-US" dirty="0"/>
              <a:t> </a:t>
            </a:r>
            <a:r>
              <a:rPr lang="en-US" altLang="zh-CN" dirty="0" err="1"/>
              <a:t>sudo</a:t>
            </a:r>
            <a:r>
              <a:rPr lang="zh-CN" altLang="en-US" dirty="0"/>
              <a:t> </a:t>
            </a:r>
            <a:r>
              <a:rPr lang="en-US" dirty="0" smtClean="0"/>
              <a:t>pip </a:t>
            </a:r>
            <a:r>
              <a:rPr lang="en-US" dirty="0"/>
              <a:t>install -e .</a:t>
            </a:r>
          </a:p>
          <a:p>
            <a:r>
              <a:rPr lang="en-US" dirty="0" smtClean="0"/>
              <a:t>$ </a:t>
            </a:r>
            <a:r>
              <a:rPr lang="en-US" altLang="zh-CN" dirty="0" err="1" smtClean="0"/>
              <a:t>sudo</a:t>
            </a:r>
            <a:r>
              <a:rPr lang="zh-CN" altLang="en-US" dirty="0" smtClean="0"/>
              <a:t> </a:t>
            </a:r>
            <a:r>
              <a:rPr lang="en-US" dirty="0" smtClean="0"/>
              <a:t>python </a:t>
            </a:r>
            <a:r>
              <a:rPr lang="en-US" dirty="0" err="1"/>
              <a:t>setup.py</a:t>
            </a:r>
            <a:r>
              <a:rPr lang="en-US" dirty="0"/>
              <a:t> install</a:t>
            </a:r>
          </a:p>
          <a:p>
            <a:endParaRPr lang="en-US" dirty="0" smtClean="0"/>
          </a:p>
          <a:p>
            <a:endParaRPr lang="en-US" dirty="0"/>
          </a:p>
          <a:p>
            <a:r>
              <a:rPr lang="en-US" altLang="zh-CN" dirty="0" smtClean="0"/>
              <a:t>If</a:t>
            </a:r>
            <a:r>
              <a:rPr lang="zh-CN" altLang="en-US" dirty="0" smtClean="0"/>
              <a:t> </a:t>
            </a:r>
            <a:r>
              <a:rPr lang="en-US" altLang="zh-CN" dirty="0" smtClean="0"/>
              <a:t>default</a:t>
            </a:r>
            <a:r>
              <a:rPr lang="zh-CN" altLang="en-US" dirty="0" smtClean="0"/>
              <a:t> </a:t>
            </a:r>
            <a:r>
              <a:rPr lang="en-US" altLang="zh-CN" dirty="0" smtClean="0"/>
              <a:t>python-</a:t>
            </a:r>
            <a:r>
              <a:rPr lang="en-US" altLang="zh-CN" dirty="0" err="1" smtClean="0"/>
              <a:t>dateutil</a:t>
            </a:r>
            <a:r>
              <a:rPr lang="zh-CN" altLang="en-US" dirty="0" smtClean="0"/>
              <a:t> </a:t>
            </a:r>
            <a:r>
              <a:rPr lang="en-US" altLang="zh-CN" dirty="0" smtClean="0"/>
              <a:t>version</a:t>
            </a:r>
            <a:r>
              <a:rPr lang="zh-CN" altLang="en-US" dirty="0" smtClean="0"/>
              <a:t> </a:t>
            </a:r>
            <a:r>
              <a:rPr lang="en-US" altLang="zh-CN" dirty="0" smtClean="0"/>
              <a:t>(1.5)</a:t>
            </a:r>
            <a:r>
              <a:rPr lang="zh-CN" altLang="en-US" dirty="0" smtClean="0"/>
              <a:t> </a:t>
            </a:r>
            <a:r>
              <a:rPr lang="en-US" altLang="zh-CN" dirty="0" smtClean="0"/>
              <a:t>is</a:t>
            </a:r>
            <a:r>
              <a:rPr lang="zh-CN" altLang="en-US" dirty="0" smtClean="0"/>
              <a:t> </a:t>
            </a:r>
            <a:r>
              <a:rPr lang="en-US" altLang="zh-CN" dirty="0" smtClean="0"/>
              <a:t>not</a:t>
            </a:r>
            <a:r>
              <a:rPr lang="zh-CN" altLang="en-US" dirty="0" smtClean="0"/>
              <a:t> </a:t>
            </a:r>
            <a:r>
              <a:rPr lang="en-US" altLang="zh-CN" dirty="0" smtClean="0"/>
              <a:t>compatible,</a:t>
            </a:r>
          </a:p>
          <a:p>
            <a:pPr lvl="1"/>
            <a:r>
              <a:rPr lang="en-US" altLang="zh-CN" dirty="0" err="1" smtClean="0"/>
              <a:t>sudo</a:t>
            </a:r>
            <a:r>
              <a:rPr lang="zh-CN" altLang="en-US" dirty="0" smtClean="0"/>
              <a:t> </a:t>
            </a:r>
            <a:r>
              <a:rPr lang="en-US" altLang="zh-CN" dirty="0" err="1" smtClean="0"/>
              <a:t>easy_install</a:t>
            </a:r>
            <a:r>
              <a:rPr lang="zh-CN" altLang="en-US" dirty="0" smtClean="0"/>
              <a:t> </a:t>
            </a:r>
            <a:r>
              <a:rPr lang="en-US" altLang="zh-CN" dirty="0" smtClean="0"/>
              <a:t>python-</a:t>
            </a:r>
            <a:r>
              <a:rPr lang="en-US" altLang="zh-CN" dirty="0" err="1" smtClean="0"/>
              <a:t>dateutil</a:t>
            </a:r>
            <a:r>
              <a:rPr lang="en-US" altLang="zh-CN" dirty="0" smtClean="0"/>
              <a:t>==2.1</a:t>
            </a:r>
            <a:endParaRPr lang="en-US" dirty="0"/>
          </a:p>
        </p:txBody>
      </p:sp>
    </p:spTree>
    <p:extLst>
      <p:ext uri="{BB962C8B-B14F-4D97-AF65-F5344CB8AC3E}">
        <p14:creationId xmlns:p14="http://schemas.microsoft.com/office/powerpoint/2010/main" val="808723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nvPr>
        </p:nvGraphicFramePr>
        <p:xfrm>
          <a:off x="1141589" y="2093472"/>
          <a:ext cx="2209800" cy="2032000"/>
        </p:xfrm>
        <a:graphic>
          <a:graphicData uri="http://schemas.openxmlformats.org/drawingml/2006/table">
            <a:tbl>
              <a:tblPr/>
              <a:tblGrid>
                <a:gridCol w="2209800"/>
              </a:tblGrid>
              <a:tr h="203200">
                <a:tc>
                  <a:txBody>
                    <a:bodyPr/>
                    <a:lstStyle/>
                    <a:p>
                      <a:pPr algn="l" fontAlgn="b"/>
                      <a:r>
                        <a:rPr lang="en-US" sz="1200" b="0" i="0" u="none" strike="noStrike">
                          <a:solidFill>
                            <a:srgbClr val="000000"/>
                          </a:solidFill>
                          <a:effectLst/>
                          <a:latin typeface="Calibri" charset="0"/>
                        </a:rPr>
                        <a:t># Minimum Instal Requirements</a:t>
                      </a: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-r requirements_bare.txt</a:t>
                      </a:r>
                    </a:p>
                  </a:txBody>
                  <a:tcPr marL="12700" marR="12700" marT="12700" marB="0" anchor="b">
                    <a:lnL>
                      <a:noFill/>
                    </a:lnL>
                    <a:lnR>
                      <a:noFill/>
                    </a:lnR>
                    <a:lnT>
                      <a:noFill/>
                    </a:lnT>
                    <a:lnB>
                      <a:noFill/>
                    </a:lnB>
                  </a:tcPr>
                </a:tc>
              </a:tr>
              <a:tr h="203200">
                <a:tc>
                  <a:txBody>
                    <a:bodyPr/>
                    <a:lstStyle/>
                    <a:p>
                      <a:pPr algn="l" fontAlgn="b"/>
                      <a:endParaRPr lang="en-US" sz="1200" b="0" i="0" u="none" strike="noStrike">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 Spacy Requirements</a:t>
                      </a: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-r requirements_spacy_sklearn.txt</a:t>
                      </a:r>
                    </a:p>
                  </a:txBody>
                  <a:tcPr marL="12700" marR="12700" marT="12700" marB="0" anchor="b">
                    <a:lnL>
                      <a:noFill/>
                    </a:lnL>
                    <a:lnR>
                      <a:noFill/>
                    </a:lnR>
                    <a:lnT>
                      <a:noFill/>
                    </a:lnT>
                    <a:lnB>
                      <a:noFill/>
                    </a:lnB>
                  </a:tcPr>
                </a:tc>
              </a:tr>
              <a:tr h="203200">
                <a:tc>
                  <a:txBody>
                    <a:bodyPr/>
                    <a:lstStyle/>
                    <a:p>
                      <a:pPr algn="l" fontAlgn="b"/>
                      <a:endParaRPr lang="en-US" sz="1200" b="0" i="0" u="none" strike="noStrike">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 MITIE Requirements</a:t>
                      </a: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-r requirements_mitie.txt</a:t>
                      </a:r>
                    </a:p>
                  </a:txBody>
                  <a:tcPr marL="12700" marR="12700" marT="12700" marB="0" anchor="b">
                    <a:lnL>
                      <a:noFill/>
                    </a:lnL>
                    <a:lnR>
                      <a:noFill/>
                    </a:lnR>
                    <a:lnT>
                      <a:noFill/>
                    </a:lnT>
                    <a:lnB>
                      <a:noFill/>
                    </a:lnB>
                  </a:tcPr>
                </a:tc>
              </a:tr>
              <a:tr h="203200">
                <a:tc>
                  <a:txBody>
                    <a:bodyPr/>
                    <a:lstStyle/>
                    <a:p>
                      <a:pPr algn="l" fontAlgn="b"/>
                      <a:endParaRPr lang="en-US" sz="1200" b="0" i="0" u="none" strike="noStrike">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sv-SE" sz="1200" b="0" i="0" u="none" strike="noStrike" dirty="0" err="1">
                          <a:solidFill>
                            <a:srgbClr val="000000"/>
                          </a:solidFill>
                          <a:effectLst/>
                          <a:latin typeface="Calibri" charset="0"/>
                        </a:rPr>
                        <a:t>duckling</a:t>
                      </a:r>
                      <a:r>
                        <a:rPr lang="sv-SE" sz="1200" b="0" i="0" u="none" strike="noStrike" dirty="0">
                          <a:solidFill>
                            <a:srgbClr val="000000"/>
                          </a:solidFill>
                          <a:effectLst/>
                          <a:latin typeface="Calibri" charset="0"/>
                        </a:rPr>
                        <a:t>==1.7.2</a:t>
                      </a:r>
                    </a:p>
                  </a:txBody>
                  <a:tcPr marL="12700" marR="12700" marT="12700" marB="0" anchor="b">
                    <a:lnL>
                      <a:noFill/>
                    </a:lnL>
                    <a:lnR>
                      <a:noFill/>
                    </a:lnR>
                    <a:lnT>
                      <a:noFill/>
                    </a:lnT>
                    <a:lnB>
                      <a:noFill/>
                    </a:lnB>
                  </a:tcPr>
                </a:tc>
              </a:tr>
            </a:tbl>
          </a:graphicData>
        </a:graphic>
      </p:graphicFrame>
      <p:sp>
        <p:nvSpPr>
          <p:cNvPr id="5" name="Rectangle 4"/>
          <p:cNvSpPr/>
          <p:nvPr/>
        </p:nvSpPr>
        <p:spPr>
          <a:xfrm>
            <a:off x="7485435" y="2740140"/>
            <a:ext cx="3497752" cy="369332"/>
          </a:xfrm>
          <a:prstGeom prst="rect">
            <a:avLst/>
          </a:prstGeom>
        </p:spPr>
        <p:txBody>
          <a:bodyPr wrap="none">
            <a:spAutoFit/>
          </a:bodyPr>
          <a:lstStyle/>
          <a:p>
            <a:r>
              <a:rPr lang="en-US" dirty="0" err="1"/>
              <a:t>sudo</a:t>
            </a:r>
            <a:r>
              <a:rPr lang="en-US" dirty="0"/>
              <a:t> </a:t>
            </a:r>
            <a:r>
              <a:rPr lang="en-US" dirty="0" err="1"/>
              <a:t>easy_install</a:t>
            </a:r>
            <a:r>
              <a:rPr lang="en-US" dirty="0"/>
              <a:t> </a:t>
            </a:r>
            <a:r>
              <a:rPr lang="en-US" dirty="0" err="1"/>
              <a:t>matplotlib</a:t>
            </a:r>
            <a:r>
              <a:rPr lang="en-US" dirty="0"/>
              <a:t>==1.5.3</a:t>
            </a:r>
          </a:p>
        </p:txBody>
      </p:sp>
    </p:spTree>
    <p:extLst>
      <p:ext uri="{BB962C8B-B14F-4D97-AF65-F5344CB8AC3E}">
        <p14:creationId xmlns:p14="http://schemas.microsoft.com/office/powerpoint/2010/main" val="78376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59033" y="1100138"/>
            <a:ext cx="7612321" cy="5187433"/>
          </a:xfrm>
          <a:prstGeom prst="roundRect">
            <a:avLst>
              <a:gd name="adj" fmla="val 3207"/>
            </a:avLst>
          </a:prstGeom>
          <a:solidFill>
            <a:schemeClr val="accent4"/>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endParaRPr lang="en-US" sz="2000" dirty="0">
              <a:solidFill>
                <a:srgbClr val="004266"/>
              </a:solidFill>
              <a:latin typeface="Monaco" charset="0"/>
              <a:ea typeface="Monaco" charset="0"/>
              <a:cs typeface="Monaco" charset="0"/>
            </a:endParaRPr>
          </a:p>
        </p:txBody>
      </p:sp>
      <p:sp>
        <p:nvSpPr>
          <p:cNvPr id="11" name="Can 10"/>
          <p:cNvSpPr/>
          <p:nvPr/>
        </p:nvSpPr>
        <p:spPr>
          <a:xfrm rot="16200000">
            <a:off x="6613836" y="1472237"/>
            <a:ext cx="437142" cy="5243853"/>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Message Hub (Kafka)</a:t>
            </a:r>
            <a:endParaRPr lang="en-US" sz="1000" dirty="0">
              <a:solidFill>
                <a:srgbClr val="004266"/>
              </a:solidFill>
              <a:latin typeface="Monaco" charset="0"/>
              <a:ea typeface="Monaco" charset="0"/>
              <a:cs typeface="Monaco" charset="0"/>
            </a:endParaRPr>
          </a:p>
        </p:txBody>
      </p:sp>
      <p:sp>
        <p:nvSpPr>
          <p:cNvPr id="20" name="Rounded Rectangle 19"/>
          <p:cNvSpPr/>
          <p:nvPr/>
        </p:nvSpPr>
        <p:spPr>
          <a:xfrm>
            <a:off x="1575003" y="3121874"/>
            <a:ext cx="869758" cy="1034360"/>
          </a:xfrm>
          <a:prstGeom prst="roundRect">
            <a:avLst/>
          </a:prstGeom>
          <a:pattFill prst="wdDnDiag">
            <a:fgClr>
              <a:srgbClr val="003756">
                <a:lumMod val="10000"/>
                <a:lumOff val="90000"/>
              </a:srgbClr>
            </a:fgClr>
            <a:bgClr>
              <a:srgbClr val="FFFFFF"/>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100" dirty="0">
                <a:solidFill>
                  <a:srgbClr val="004266"/>
                </a:solidFill>
                <a:latin typeface="Monaco" charset="0"/>
                <a:ea typeface="Monaco" charset="0"/>
                <a:cs typeface="Monaco" charset="0"/>
              </a:rPr>
              <a:t>Gateway</a:t>
            </a:r>
            <a:br>
              <a:rPr lang="en-US" sz="1100" dirty="0">
                <a:solidFill>
                  <a:srgbClr val="004266"/>
                </a:solidFill>
                <a:latin typeface="Monaco" charset="0"/>
                <a:ea typeface="Monaco" charset="0"/>
                <a:cs typeface="Monaco" charset="0"/>
              </a:rPr>
            </a:br>
            <a:r>
              <a:rPr lang="en-US" sz="1100" dirty="0">
                <a:solidFill>
                  <a:srgbClr val="004266"/>
                </a:solidFill>
                <a:latin typeface="Monaco" charset="0"/>
                <a:ea typeface="Monaco" charset="0"/>
                <a:cs typeface="Monaco" charset="0"/>
              </a:rPr>
              <a:t>&amp; Edge Analytics Agent</a:t>
            </a:r>
          </a:p>
        </p:txBody>
      </p:sp>
      <p:cxnSp>
        <p:nvCxnSpPr>
          <p:cNvPr id="21" name="Straight Arrow Connector 20"/>
          <p:cNvCxnSpPr>
            <a:stCxn id="20" idx="3"/>
            <a:endCxn id="55" idx="1"/>
          </p:cNvCxnSpPr>
          <p:nvPr/>
        </p:nvCxnSpPr>
        <p:spPr>
          <a:xfrm>
            <a:off x="2444761" y="3639054"/>
            <a:ext cx="746190" cy="123598"/>
          </a:xfrm>
          <a:prstGeom prst="straightConnector1">
            <a:avLst/>
          </a:prstGeom>
          <a:noFill/>
          <a:ln w="19050" cap="flat" cmpd="sng" algn="ctr">
            <a:solidFill>
              <a:srgbClr val="00B2F2">
                <a:lumMod val="50000"/>
              </a:srgbClr>
            </a:solidFill>
            <a:prstDash val="solid"/>
            <a:headEnd type="arrow"/>
            <a:tailEnd type="arrow"/>
          </a:ln>
          <a:effectLst/>
        </p:spPr>
      </p:cxnSp>
      <p:sp>
        <p:nvSpPr>
          <p:cNvPr id="24" name="Rounded Rectangle 23"/>
          <p:cNvSpPr/>
          <p:nvPr/>
        </p:nvSpPr>
        <p:spPr>
          <a:xfrm>
            <a:off x="142875" y="2129342"/>
            <a:ext cx="1098780" cy="661537"/>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r>
              <a:rPr lang="en-US" sz="1000" dirty="0">
                <a:solidFill>
                  <a:srgbClr val="004266"/>
                </a:solidFill>
                <a:latin typeface="Monaco" charset="0"/>
                <a:ea typeface="Monaco" charset="0"/>
                <a:cs typeface="Monaco" charset="0"/>
              </a:rPr>
              <a:t>Application</a:t>
            </a:r>
          </a:p>
        </p:txBody>
      </p:sp>
      <p:cxnSp>
        <p:nvCxnSpPr>
          <p:cNvPr id="26" name="Straight Arrow Connector 25"/>
          <p:cNvCxnSpPr>
            <a:stCxn id="24" idx="3"/>
          </p:cNvCxnSpPr>
          <p:nvPr/>
        </p:nvCxnSpPr>
        <p:spPr>
          <a:xfrm>
            <a:off x="1241655" y="2460111"/>
            <a:ext cx="1950853" cy="202568"/>
          </a:xfrm>
          <a:prstGeom prst="straightConnector1">
            <a:avLst/>
          </a:prstGeom>
          <a:noFill/>
          <a:ln w="19050" cap="flat" cmpd="sng" algn="ctr">
            <a:solidFill>
              <a:srgbClr val="00B2F2">
                <a:lumMod val="50000"/>
              </a:srgbClr>
            </a:solidFill>
            <a:prstDash val="solid"/>
            <a:headEnd type="arrow"/>
            <a:tailEnd type="arrow"/>
          </a:ln>
          <a:effectLst/>
        </p:spPr>
      </p:cxnSp>
      <p:cxnSp>
        <p:nvCxnSpPr>
          <p:cNvPr id="28" name="Straight Arrow Connector 27"/>
          <p:cNvCxnSpPr>
            <a:stCxn id="33" idx="3"/>
            <a:endCxn id="20" idx="1"/>
          </p:cNvCxnSpPr>
          <p:nvPr/>
        </p:nvCxnSpPr>
        <p:spPr>
          <a:xfrm>
            <a:off x="1076616" y="3316957"/>
            <a:ext cx="498387" cy="322097"/>
          </a:xfrm>
          <a:prstGeom prst="straightConnector1">
            <a:avLst/>
          </a:prstGeom>
          <a:noFill/>
          <a:ln w="19050" cap="flat" cmpd="sng" algn="ctr">
            <a:solidFill>
              <a:srgbClr val="00B2F2">
                <a:lumMod val="50000"/>
              </a:srgbClr>
            </a:solidFill>
            <a:prstDash val="solid"/>
            <a:headEnd type="arrow"/>
            <a:tailEnd type="arrow"/>
          </a:ln>
          <a:effectLst/>
        </p:spPr>
      </p:cxnSp>
      <p:cxnSp>
        <p:nvCxnSpPr>
          <p:cNvPr id="29" name="Straight Arrow Connector 28"/>
          <p:cNvCxnSpPr>
            <a:stCxn id="92" idx="3"/>
            <a:endCxn id="20" idx="1"/>
          </p:cNvCxnSpPr>
          <p:nvPr/>
        </p:nvCxnSpPr>
        <p:spPr>
          <a:xfrm flipV="1">
            <a:off x="1048248" y="3639054"/>
            <a:ext cx="526755" cy="294892"/>
          </a:xfrm>
          <a:prstGeom prst="straightConnector1">
            <a:avLst/>
          </a:prstGeom>
          <a:noFill/>
          <a:ln w="19050" cap="flat" cmpd="sng" algn="ctr">
            <a:solidFill>
              <a:srgbClr val="00B2F2">
                <a:lumMod val="50000"/>
              </a:srgbClr>
            </a:solidFill>
            <a:prstDash val="solid"/>
            <a:headEnd type="arrow"/>
            <a:tailEnd type="arrow"/>
          </a:ln>
          <a:effectLst/>
        </p:spPr>
      </p:cxnSp>
      <p:cxnSp>
        <p:nvCxnSpPr>
          <p:cNvPr id="31" name="Straight Connector 30"/>
          <p:cNvCxnSpPr/>
          <p:nvPr/>
        </p:nvCxnSpPr>
        <p:spPr>
          <a:xfrm>
            <a:off x="2604907" y="2129891"/>
            <a:ext cx="0" cy="3556876"/>
          </a:xfrm>
          <a:prstGeom prst="line">
            <a:avLst/>
          </a:prstGeom>
          <a:noFill/>
          <a:ln w="25400" cap="flat" cmpd="sng" algn="ctr">
            <a:solidFill>
              <a:srgbClr val="00B2F2">
                <a:lumMod val="50000"/>
              </a:srgbClr>
            </a:solidFill>
            <a:prstDash val="dash"/>
          </a:ln>
          <a:effectLst/>
        </p:spPr>
      </p:cxnSp>
      <p:sp>
        <p:nvSpPr>
          <p:cNvPr id="33" name="Rounded Rectangle 32"/>
          <p:cNvSpPr/>
          <p:nvPr/>
        </p:nvSpPr>
        <p:spPr>
          <a:xfrm>
            <a:off x="171244" y="3175841"/>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cxnSp>
        <p:nvCxnSpPr>
          <p:cNvPr id="38" name="Straight Arrow Connector 37"/>
          <p:cNvCxnSpPr>
            <a:stCxn id="93" idx="3"/>
          </p:cNvCxnSpPr>
          <p:nvPr/>
        </p:nvCxnSpPr>
        <p:spPr>
          <a:xfrm flipV="1">
            <a:off x="1042692" y="4433717"/>
            <a:ext cx="2142234" cy="5698"/>
          </a:xfrm>
          <a:prstGeom prst="straightConnector1">
            <a:avLst/>
          </a:prstGeom>
          <a:noFill/>
          <a:ln w="19050" cap="flat" cmpd="sng" algn="ctr">
            <a:solidFill>
              <a:srgbClr val="00B2F2">
                <a:lumMod val="50000"/>
              </a:srgbClr>
            </a:solidFill>
            <a:prstDash val="solid"/>
            <a:headEnd type="arrow"/>
            <a:tailEnd type="arrow"/>
          </a:ln>
          <a:effectLst/>
        </p:spPr>
      </p:cxnSp>
      <p:sp>
        <p:nvSpPr>
          <p:cNvPr id="44" name="Rounded Rectangle 43"/>
          <p:cNvSpPr/>
          <p:nvPr/>
        </p:nvSpPr>
        <p:spPr>
          <a:xfrm>
            <a:off x="7837515" y="4742519"/>
            <a:ext cx="1871955" cy="1332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Device Shadow</a:t>
            </a:r>
            <a:endParaRPr lang="en-US" sz="720" dirty="0">
              <a:solidFill>
                <a:srgbClr val="004266"/>
              </a:solidFill>
              <a:latin typeface="Monaco" charset="0"/>
              <a:ea typeface="Monaco" charset="0"/>
              <a:cs typeface="Monaco" charset="0"/>
            </a:endParaRPr>
          </a:p>
        </p:txBody>
      </p:sp>
      <p:sp>
        <p:nvSpPr>
          <p:cNvPr id="46" name="Can 45"/>
          <p:cNvSpPr/>
          <p:nvPr/>
        </p:nvSpPr>
        <p:spPr>
          <a:xfrm>
            <a:off x="8814708" y="5405255"/>
            <a:ext cx="773535" cy="41453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Event &amp;</a:t>
            </a:r>
          </a:p>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State  </a:t>
            </a:r>
            <a:r>
              <a:rPr lang="en-US" sz="720" dirty="0" smtClean="0">
                <a:solidFill>
                  <a:srgbClr val="004266"/>
                </a:solidFill>
                <a:latin typeface="Monaco" charset="0"/>
                <a:ea typeface="Monaco" charset="0"/>
                <a:cs typeface="Monaco" charset="0"/>
              </a:rPr>
              <a:t>Cache</a:t>
            </a:r>
            <a:endParaRPr lang="en-US" sz="720" dirty="0">
              <a:solidFill>
                <a:srgbClr val="004266"/>
              </a:solidFill>
              <a:latin typeface="Monaco" charset="0"/>
              <a:ea typeface="Monaco" charset="0"/>
              <a:cs typeface="Monaco" charset="0"/>
            </a:endParaRPr>
          </a:p>
        </p:txBody>
      </p:sp>
      <p:grpSp>
        <p:nvGrpSpPr>
          <p:cNvPr id="47" name="Group 46"/>
          <p:cNvGrpSpPr/>
          <p:nvPr/>
        </p:nvGrpSpPr>
        <p:grpSpPr>
          <a:xfrm>
            <a:off x="7936426" y="5443549"/>
            <a:ext cx="749446" cy="337945"/>
            <a:chOff x="1845495" y="4336954"/>
            <a:chExt cx="739532" cy="358873"/>
          </a:xfrm>
        </p:grpSpPr>
        <p:sp>
          <p:nvSpPr>
            <p:cNvPr id="48" name="Rounded Rectangle 47"/>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49" name="Rounded Rectangle 48"/>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50" name="Rounded Rectangle 49"/>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grpSp>
      <p:sp>
        <p:nvSpPr>
          <p:cNvPr id="52" name="Right Arrow 51"/>
          <p:cNvSpPr/>
          <p:nvPr/>
        </p:nvSpPr>
        <p:spPr>
          <a:xfrm rot="5400000">
            <a:off x="4790017" y="3534454"/>
            <a:ext cx="302941" cy="168706"/>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53" name="Right Arrow 52"/>
          <p:cNvSpPr/>
          <p:nvPr/>
        </p:nvSpPr>
        <p:spPr>
          <a:xfrm>
            <a:off x="6474222" y="3704894"/>
            <a:ext cx="302087" cy="121507"/>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73" name="Can 72"/>
          <p:cNvSpPr/>
          <p:nvPr/>
        </p:nvSpPr>
        <p:spPr>
          <a:xfrm>
            <a:off x="10718643" y="1762017"/>
            <a:ext cx="972207" cy="443866"/>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40" dirty="0" smtClean="0">
                <a:solidFill>
                  <a:srgbClr val="004266"/>
                </a:solidFill>
                <a:latin typeface="Monaco" charset="0"/>
                <a:ea typeface="Monaco" charset="0"/>
                <a:cs typeface="Monaco" charset="0"/>
              </a:rPr>
              <a:t>External </a:t>
            </a:r>
            <a:r>
              <a:rPr lang="en-US" sz="840" dirty="0" err="1" smtClean="0">
                <a:solidFill>
                  <a:srgbClr val="004266"/>
                </a:solidFill>
                <a:latin typeface="Monaco" charset="0"/>
                <a:ea typeface="Monaco" charset="0"/>
                <a:cs typeface="Monaco" charset="0"/>
              </a:rPr>
              <a:t>Datastore</a:t>
            </a:r>
            <a:endParaRPr lang="en-US" sz="840" dirty="0">
              <a:solidFill>
                <a:srgbClr val="004266"/>
              </a:solidFill>
              <a:latin typeface="Monaco" charset="0"/>
              <a:ea typeface="Monaco" charset="0"/>
              <a:cs typeface="Monaco" charset="0"/>
            </a:endParaRPr>
          </a:p>
        </p:txBody>
      </p:sp>
      <p:sp>
        <p:nvSpPr>
          <p:cNvPr id="74" name="Can 73"/>
          <p:cNvSpPr/>
          <p:nvPr/>
        </p:nvSpPr>
        <p:spPr>
          <a:xfrm rot="16200000">
            <a:off x="11113194" y="2593788"/>
            <a:ext cx="447964" cy="1237066"/>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40" smtClean="0">
                <a:solidFill>
                  <a:srgbClr val="004266"/>
                </a:solidFill>
                <a:latin typeface="Monaco" charset="0"/>
                <a:ea typeface="Monaco" charset="0"/>
                <a:cs typeface="Monaco" charset="0"/>
              </a:rPr>
              <a:t>External Message </a:t>
            </a:r>
            <a:r>
              <a:rPr lang="en-US" sz="840" dirty="0">
                <a:solidFill>
                  <a:srgbClr val="004266"/>
                </a:solidFill>
                <a:latin typeface="Monaco" charset="0"/>
                <a:ea typeface="Monaco" charset="0"/>
                <a:cs typeface="Monaco" charset="0"/>
              </a:rPr>
              <a:t>Hub</a:t>
            </a:r>
          </a:p>
        </p:txBody>
      </p:sp>
      <p:sp>
        <p:nvSpPr>
          <p:cNvPr id="75" name="Bent-Up Arrow 74"/>
          <p:cNvSpPr/>
          <p:nvPr/>
        </p:nvSpPr>
        <p:spPr>
          <a:xfrm flipV="1">
            <a:off x="10189360" y="2596082"/>
            <a:ext cx="1161402" cy="378059"/>
          </a:xfrm>
          <a:prstGeom prst="bentUpArrow">
            <a:avLst>
              <a:gd name="adj1" fmla="val 12599"/>
              <a:gd name="adj2" fmla="val 17786"/>
              <a:gd name="adj3" fmla="val 16344"/>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160">
              <a:solidFill>
                <a:srgbClr val="FFFFFF"/>
              </a:solidFill>
              <a:latin typeface="Monaco" charset="0"/>
              <a:ea typeface="Monaco" charset="0"/>
              <a:cs typeface="Monaco" charset="0"/>
            </a:endParaRPr>
          </a:p>
        </p:txBody>
      </p:sp>
      <p:sp>
        <p:nvSpPr>
          <p:cNvPr id="76" name="Right Arrow 75"/>
          <p:cNvSpPr/>
          <p:nvPr/>
        </p:nvSpPr>
        <p:spPr>
          <a:xfrm rot="2708752">
            <a:off x="9603969" y="3387236"/>
            <a:ext cx="1324627" cy="181537"/>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78" name="Left-Right Arrow 77"/>
          <p:cNvSpPr/>
          <p:nvPr/>
        </p:nvSpPr>
        <p:spPr>
          <a:xfrm rot="16200000">
            <a:off x="8822968" y="3321972"/>
            <a:ext cx="782760" cy="175663"/>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grpSp>
        <p:nvGrpSpPr>
          <p:cNvPr id="155" name="Group 154"/>
          <p:cNvGrpSpPr/>
          <p:nvPr/>
        </p:nvGrpSpPr>
        <p:grpSpPr>
          <a:xfrm>
            <a:off x="3995365" y="4743339"/>
            <a:ext cx="1802359" cy="1332005"/>
            <a:chOff x="3995365" y="4743339"/>
            <a:chExt cx="1802359" cy="1332005"/>
          </a:xfrm>
        </p:grpSpPr>
        <p:sp>
          <p:nvSpPr>
            <p:cNvPr id="8" name="Rounded Rectangle 7"/>
            <p:cNvSpPr/>
            <p:nvPr/>
          </p:nvSpPr>
          <p:spPr>
            <a:xfrm>
              <a:off x="3995365" y="4743339"/>
              <a:ext cx="1802359"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Device Registry</a:t>
              </a:r>
              <a:endParaRPr lang="en-US" sz="720" dirty="0">
                <a:solidFill>
                  <a:srgbClr val="004266"/>
                </a:solidFill>
                <a:latin typeface="Monaco" charset="0"/>
                <a:ea typeface="Monaco" charset="0"/>
                <a:cs typeface="Monaco" charset="0"/>
              </a:endParaRPr>
            </a:p>
          </p:txBody>
        </p:sp>
        <p:sp>
          <p:nvSpPr>
            <p:cNvPr id="27" name="Can 26"/>
            <p:cNvSpPr/>
            <p:nvPr/>
          </p:nvSpPr>
          <p:spPr>
            <a:xfrm>
              <a:off x="4069750" y="5372293"/>
              <a:ext cx="721146" cy="50239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Mongo</a:t>
              </a:r>
              <a:endParaRPr lang="en-US" sz="800" dirty="0">
                <a:solidFill>
                  <a:srgbClr val="004266"/>
                </a:solidFill>
                <a:latin typeface="Monaco" charset="0"/>
                <a:ea typeface="Monaco" charset="0"/>
                <a:cs typeface="Monaco" charset="0"/>
              </a:endParaRPr>
            </a:p>
          </p:txBody>
        </p:sp>
        <p:sp>
          <p:nvSpPr>
            <p:cNvPr id="79" name="Can 78"/>
            <p:cNvSpPr/>
            <p:nvPr/>
          </p:nvSpPr>
          <p:spPr>
            <a:xfrm>
              <a:off x="4901615" y="5391169"/>
              <a:ext cx="763211" cy="464642"/>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Cassandra</a:t>
              </a:r>
              <a:endParaRPr lang="en-US" sz="800" dirty="0">
                <a:solidFill>
                  <a:srgbClr val="004266"/>
                </a:solidFill>
                <a:latin typeface="Monaco" charset="0"/>
                <a:ea typeface="Monaco" charset="0"/>
                <a:cs typeface="Monaco" charset="0"/>
              </a:endParaRPr>
            </a:p>
          </p:txBody>
        </p:sp>
      </p:grpSp>
      <p:sp>
        <p:nvSpPr>
          <p:cNvPr id="84" name="Bent-Up Arrow 83"/>
          <p:cNvSpPr/>
          <p:nvPr/>
        </p:nvSpPr>
        <p:spPr>
          <a:xfrm>
            <a:off x="10195701" y="2188517"/>
            <a:ext cx="1161402" cy="378059"/>
          </a:xfrm>
          <a:prstGeom prst="bentUpArrow">
            <a:avLst>
              <a:gd name="adj1" fmla="val 12599"/>
              <a:gd name="adj2" fmla="val 17786"/>
              <a:gd name="adj3" fmla="val 16344"/>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160">
              <a:solidFill>
                <a:srgbClr val="FFFFFF"/>
              </a:solidFill>
              <a:latin typeface="Monaco" charset="0"/>
              <a:ea typeface="Monaco" charset="0"/>
              <a:cs typeface="Monaco" charset="0"/>
            </a:endParaRPr>
          </a:p>
        </p:txBody>
      </p:sp>
      <p:sp>
        <p:nvSpPr>
          <p:cNvPr id="91" name="Rounded Rectangle 90"/>
          <p:cNvSpPr/>
          <p:nvPr/>
        </p:nvSpPr>
        <p:spPr>
          <a:xfrm>
            <a:off x="3705050" y="1179492"/>
            <a:ext cx="5981753" cy="419502"/>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Realtime and historical API &amp; UI</a:t>
            </a:r>
            <a:endParaRPr lang="en-US" sz="800" dirty="0">
              <a:solidFill>
                <a:srgbClr val="004266"/>
              </a:solidFill>
              <a:latin typeface="Monaco" charset="0"/>
              <a:ea typeface="Monaco" charset="0"/>
              <a:cs typeface="Monaco" charset="0"/>
            </a:endParaRPr>
          </a:p>
        </p:txBody>
      </p:sp>
      <p:sp>
        <p:nvSpPr>
          <p:cNvPr id="92" name="Rounded Rectangle 91"/>
          <p:cNvSpPr/>
          <p:nvPr/>
        </p:nvSpPr>
        <p:spPr>
          <a:xfrm>
            <a:off x="142876" y="3792830"/>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sp>
        <p:nvSpPr>
          <p:cNvPr id="93" name="Rounded Rectangle 92"/>
          <p:cNvSpPr/>
          <p:nvPr/>
        </p:nvSpPr>
        <p:spPr>
          <a:xfrm>
            <a:off x="137320" y="4298299"/>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sp>
        <p:nvSpPr>
          <p:cNvPr id="96" name="Rectangle 95"/>
          <p:cNvSpPr/>
          <p:nvPr/>
        </p:nvSpPr>
        <p:spPr>
          <a:xfrm>
            <a:off x="1026688" y="6239157"/>
            <a:ext cx="598241" cy="369332"/>
          </a:xfrm>
          <a:prstGeom prst="rect">
            <a:avLst/>
          </a:prstGeom>
        </p:spPr>
        <p:txBody>
          <a:bodyPr wrap="none">
            <a:spAutoFit/>
          </a:bodyPr>
          <a:lstStyle/>
          <a:p>
            <a:pPr algn="ctr" defTabSz="914377" eaLnBrk="0" fontAlgn="base">
              <a:spcBef>
                <a:spcPct val="0"/>
              </a:spcBef>
              <a:spcAft>
                <a:spcPct val="0"/>
              </a:spcAft>
              <a:defRPr/>
            </a:pPr>
            <a:r>
              <a:rPr lang="en-US" smtClean="0">
                <a:solidFill>
                  <a:srgbClr val="004266"/>
                </a:solidFill>
                <a:latin typeface="Monaco" charset="0"/>
                <a:ea typeface="Monaco" charset="0"/>
                <a:cs typeface="Monaco" charset="0"/>
              </a:rPr>
              <a:t>SDK</a:t>
            </a:r>
            <a:endParaRPr lang="en-US" dirty="0">
              <a:solidFill>
                <a:srgbClr val="004266"/>
              </a:solidFill>
              <a:latin typeface="Monaco" charset="0"/>
              <a:ea typeface="Monaco" charset="0"/>
              <a:cs typeface="Monaco" charset="0"/>
            </a:endParaRPr>
          </a:p>
        </p:txBody>
      </p:sp>
      <p:cxnSp>
        <p:nvCxnSpPr>
          <p:cNvPr id="22" name="Straight Arrow Connector 21"/>
          <p:cNvCxnSpPr/>
          <p:nvPr/>
        </p:nvCxnSpPr>
        <p:spPr>
          <a:xfrm>
            <a:off x="6465285" y="534837"/>
            <a:ext cx="8157" cy="644655"/>
          </a:xfrm>
          <a:prstGeom prst="straightConnector1">
            <a:avLst/>
          </a:prstGeom>
          <a:noFill/>
          <a:ln w="19050" cap="flat" cmpd="sng" algn="ctr">
            <a:solidFill>
              <a:srgbClr val="00B2F2">
                <a:lumMod val="50000"/>
              </a:srgbClr>
            </a:solidFill>
            <a:prstDash val="solid"/>
            <a:headEnd type="arrow"/>
            <a:tailEnd type="arrow"/>
          </a:ln>
          <a:effectLst/>
        </p:spPr>
      </p:cxnSp>
      <p:sp>
        <p:nvSpPr>
          <p:cNvPr id="99" name="Rectangle 98"/>
          <p:cNvSpPr/>
          <p:nvPr/>
        </p:nvSpPr>
        <p:spPr>
          <a:xfrm>
            <a:off x="5654489" y="6307617"/>
            <a:ext cx="1838965" cy="369332"/>
          </a:xfrm>
          <a:prstGeom prst="rect">
            <a:avLst/>
          </a:prstGeom>
        </p:spPr>
        <p:txBody>
          <a:bodyPr wrap="none">
            <a:spAutoFit/>
          </a:bodyPr>
          <a:lstStyle/>
          <a:p>
            <a:pPr algn="ctr" defTabSz="914377" eaLnBrk="0" fontAlgn="base">
              <a:spcBef>
                <a:spcPct val="0"/>
              </a:spcBef>
              <a:spcAft>
                <a:spcPct val="0"/>
              </a:spcAft>
              <a:defRPr/>
            </a:pPr>
            <a:r>
              <a:rPr lang="en-US" smtClean="0">
                <a:solidFill>
                  <a:srgbClr val="004266"/>
                </a:solidFill>
                <a:latin typeface="Monaco" charset="0"/>
                <a:ea typeface="Monaco" charset="0"/>
                <a:cs typeface="Monaco" charset="0"/>
              </a:rPr>
              <a:t>IoT Platform</a:t>
            </a:r>
            <a:endParaRPr lang="en-US" dirty="0">
              <a:solidFill>
                <a:srgbClr val="004266"/>
              </a:solidFill>
              <a:latin typeface="Monaco" charset="0"/>
              <a:ea typeface="Monaco" charset="0"/>
              <a:cs typeface="Monaco" charset="0"/>
            </a:endParaRPr>
          </a:p>
        </p:txBody>
      </p:sp>
      <p:sp>
        <p:nvSpPr>
          <p:cNvPr id="108" name="Rounded Rectangle 107"/>
          <p:cNvSpPr/>
          <p:nvPr/>
        </p:nvSpPr>
        <p:spPr>
          <a:xfrm>
            <a:off x="137320" y="4824376"/>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cxnSp>
        <p:nvCxnSpPr>
          <p:cNvPr id="109" name="Straight Arrow Connector 108"/>
          <p:cNvCxnSpPr>
            <a:stCxn id="108" idx="3"/>
          </p:cNvCxnSpPr>
          <p:nvPr/>
        </p:nvCxnSpPr>
        <p:spPr>
          <a:xfrm flipV="1">
            <a:off x="1042692" y="4755222"/>
            <a:ext cx="2152487" cy="210270"/>
          </a:xfrm>
          <a:prstGeom prst="straightConnector1">
            <a:avLst/>
          </a:prstGeom>
          <a:noFill/>
          <a:ln w="19050" cap="flat" cmpd="sng" algn="ctr">
            <a:solidFill>
              <a:srgbClr val="00B2F2">
                <a:lumMod val="50000"/>
              </a:srgbClr>
            </a:solidFill>
            <a:prstDash val="solid"/>
            <a:headEnd type="arrow"/>
            <a:tailEnd type="arrow"/>
          </a:ln>
          <a:effectLst/>
        </p:spPr>
      </p:cxnSp>
      <p:sp>
        <p:nvSpPr>
          <p:cNvPr id="112" name="Multidocument 111"/>
          <p:cNvSpPr/>
          <p:nvPr/>
        </p:nvSpPr>
        <p:spPr>
          <a:xfrm>
            <a:off x="1641555" y="2358783"/>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4" name="Multidocument 113"/>
          <p:cNvSpPr/>
          <p:nvPr/>
        </p:nvSpPr>
        <p:spPr>
          <a:xfrm>
            <a:off x="1611071" y="4494175"/>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5" name="Multidocument 114"/>
          <p:cNvSpPr/>
          <p:nvPr/>
        </p:nvSpPr>
        <p:spPr>
          <a:xfrm>
            <a:off x="2541316" y="3270496"/>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6" name="Multidocument 115"/>
          <p:cNvSpPr/>
          <p:nvPr/>
        </p:nvSpPr>
        <p:spPr>
          <a:xfrm>
            <a:off x="919122" y="3465160"/>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cxnSp>
        <p:nvCxnSpPr>
          <p:cNvPr id="117" name="Straight Arrow Connector 116"/>
          <p:cNvCxnSpPr>
            <a:stCxn id="91" idx="1"/>
            <a:endCxn id="55" idx="0"/>
          </p:cNvCxnSpPr>
          <p:nvPr/>
        </p:nvCxnSpPr>
        <p:spPr>
          <a:xfrm rot="10800000" flipV="1">
            <a:off x="3429928" y="1389243"/>
            <a:ext cx="275122" cy="400228"/>
          </a:xfrm>
          <a:prstGeom prst="curvedConnector2">
            <a:avLst/>
          </a:prstGeom>
          <a:noFill/>
          <a:ln w="19050" cap="flat" cmpd="sng" algn="ctr">
            <a:solidFill>
              <a:srgbClr val="00B2F2">
                <a:lumMod val="50000"/>
              </a:srgbClr>
            </a:solidFill>
            <a:prstDash val="solid"/>
            <a:headEnd type="arrow"/>
            <a:tailEnd type="arrow"/>
          </a:ln>
          <a:effectLst/>
        </p:spPr>
      </p:cxnSp>
      <p:sp>
        <p:nvSpPr>
          <p:cNvPr id="55" name="Rounded Rectangle 54"/>
          <p:cNvSpPr/>
          <p:nvPr/>
        </p:nvSpPr>
        <p:spPr>
          <a:xfrm>
            <a:off x="3190951" y="1789471"/>
            <a:ext cx="477954" cy="3946361"/>
          </a:xfrm>
          <a:prstGeom prst="roundRect">
            <a:avLst>
              <a:gd name="adj" fmla="val 9237"/>
            </a:avLst>
          </a:prstGeom>
          <a:pattFill prst="pct50">
            <a:fgClr>
              <a:schemeClr val="accent1"/>
            </a:fgClr>
            <a:bgClr>
              <a:schemeClr val="bg1"/>
            </a:bgClr>
          </a:pattFill>
          <a:ln w="9525" cap="flat" cmpd="sng" algn="ctr">
            <a:solidFill>
              <a:srgbClr val="004266"/>
            </a:solidFill>
            <a:prstDash val="solid"/>
          </a:ln>
          <a:effectLst/>
        </p:spPr>
        <p:txBody>
          <a:bodyPr vert="vert270"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Authentication &amp; Authorization</a:t>
            </a:r>
            <a:endParaRPr lang="en-US" sz="720" dirty="0">
              <a:solidFill>
                <a:srgbClr val="004266"/>
              </a:solidFill>
              <a:latin typeface="Monaco" charset="0"/>
              <a:ea typeface="Monaco" charset="0"/>
              <a:cs typeface="Monaco" charset="0"/>
            </a:endParaRPr>
          </a:p>
        </p:txBody>
      </p:sp>
      <p:sp>
        <p:nvSpPr>
          <p:cNvPr id="137" name="Rounded Rectangle 136"/>
          <p:cNvSpPr/>
          <p:nvPr/>
        </p:nvSpPr>
        <p:spPr>
          <a:xfrm>
            <a:off x="3429928" y="132969"/>
            <a:ext cx="6238874" cy="387670"/>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enabled Applications</a:t>
            </a:r>
            <a:endParaRPr lang="en-US" sz="1200" dirty="0">
              <a:solidFill>
                <a:srgbClr val="004266"/>
              </a:solidFill>
              <a:latin typeface="Monaco" charset="0"/>
              <a:ea typeface="Monaco" charset="0"/>
              <a:cs typeface="Monaco" charset="0"/>
            </a:endParaRPr>
          </a:p>
        </p:txBody>
      </p:sp>
      <p:sp>
        <p:nvSpPr>
          <p:cNvPr id="139" name="Rounded Rectangle 138"/>
          <p:cNvSpPr/>
          <p:nvPr/>
        </p:nvSpPr>
        <p:spPr>
          <a:xfrm>
            <a:off x="3953329" y="1874945"/>
            <a:ext cx="1871955" cy="1570863"/>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Hub</a:t>
            </a:r>
            <a:endParaRPr lang="en-US" sz="720" dirty="0">
              <a:solidFill>
                <a:srgbClr val="004266"/>
              </a:solidFill>
              <a:latin typeface="Monaco" charset="0"/>
              <a:ea typeface="Monaco" charset="0"/>
              <a:cs typeface="Monaco" charset="0"/>
            </a:endParaRPr>
          </a:p>
        </p:txBody>
      </p:sp>
      <p:sp>
        <p:nvSpPr>
          <p:cNvPr id="144" name="Rounded Rectangle 143"/>
          <p:cNvSpPr/>
          <p:nvPr/>
        </p:nvSpPr>
        <p:spPr>
          <a:xfrm>
            <a:off x="4100628" y="2383866"/>
            <a:ext cx="684685"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MQTT </a:t>
            </a:r>
            <a:endParaRPr lang="en-US" sz="1200" dirty="0">
              <a:solidFill>
                <a:srgbClr val="004266"/>
              </a:solidFill>
              <a:latin typeface="Monaco" charset="0"/>
              <a:ea typeface="Monaco" charset="0"/>
              <a:cs typeface="Monaco" charset="0"/>
            </a:endParaRPr>
          </a:p>
        </p:txBody>
      </p:sp>
      <p:sp>
        <p:nvSpPr>
          <p:cNvPr id="147" name="Left-Right Arrow 146"/>
          <p:cNvSpPr/>
          <p:nvPr/>
        </p:nvSpPr>
        <p:spPr>
          <a:xfrm rot="16200000">
            <a:off x="4687534" y="4432643"/>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48" name="Left-Right Arrow 147"/>
          <p:cNvSpPr/>
          <p:nvPr/>
        </p:nvSpPr>
        <p:spPr>
          <a:xfrm rot="16200000">
            <a:off x="8538268" y="4432643"/>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50" name="Rounded Rectangle 149"/>
          <p:cNvSpPr/>
          <p:nvPr/>
        </p:nvSpPr>
        <p:spPr>
          <a:xfrm>
            <a:off x="4943941" y="2381644"/>
            <a:ext cx="710549"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CoAP</a:t>
            </a:r>
            <a:endParaRPr lang="en-US" sz="1200" dirty="0">
              <a:solidFill>
                <a:srgbClr val="004266"/>
              </a:solidFill>
              <a:latin typeface="Monaco" charset="0"/>
              <a:ea typeface="Monaco" charset="0"/>
              <a:cs typeface="Monaco" charset="0"/>
            </a:endParaRPr>
          </a:p>
        </p:txBody>
      </p:sp>
      <p:sp>
        <p:nvSpPr>
          <p:cNvPr id="151" name="Rounded Rectangle 150"/>
          <p:cNvSpPr/>
          <p:nvPr/>
        </p:nvSpPr>
        <p:spPr>
          <a:xfrm>
            <a:off x="4103239" y="2845479"/>
            <a:ext cx="684685"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HTTP</a:t>
            </a:r>
            <a:endParaRPr lang="en-US" sz="1200" dirty="0">
              <a:solidFill>
                <a:srgbClr val="004266"/>
              </a:solidFill>
              <a:latin typeface="Monaco" charset="0"/>
              <a:ea typeface="Monaco" charset="0"/>
              <a:cs typeface="Monaco" charset="0"/>
            </a:endParaRPr>
          </a:p>
        </p:txBody>
      </p:sp>
      <p:sp>
        <p:nvSpPr>
          <p:cNvPr id="152" name="Rounded Rectangle 151"/>
          <p:cNvSpPr/>
          <p:nvPr/>
        </p:nvSpPr>
        <p:spPr>
          <a:xfrm>
            <a:off x="4943940" y="2839746"/>
            <a:ext cx="710549"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WebSocket</a:t>
            </a:r>
            <a:endParaRPr lang="en-US" sz="1200" dirty="0">
              <a:solidFill>
                <a:srgbClr val="004266"/>
              </a:solidFill>
              <a:latin typeface="Monaco" charset="0"/>
              <a:ea typeface="Monaco" charset="0"/>
              <a:cs typeface="Monaco" charset="0"/>
            </a:endParaRPr>
          </a:p>
        </p:txBody>
      </p:sp>
      <p:sp>
        <p:nvSpPr>
          <p:cNvPr id="153" name="Left-Right Arrow 152"/>
          <p:cNvSpPr/>
          <p:nvPr/>
        </p:nvSpPr>
        <p:spPr>
          <a:xfrm>
            <a:off x="3618297" y="2569621"/>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54" name="Rounded Rectangle 153"/>
          <p:cNvSpPr/>
          <p:nvPr/>
        </p:nvSpPr>
        <p:spPr>
          <a:xfrm>
            <a:off x="6111457" y="1874945"/>
            <a:ext cx="4084719" cy="1581145"/>
          </a:xfrm>
          <a:prstGeom prst="roundRect">
            <a:avLst/>
          </a:prstGeom>
          <a:pattFill prst="dashUpDiag">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IoT Analytics</a:t>
            </a:r>
            <a:endParaRPr lang="en-US" sz="1200" dirty="0">
              <a:solidFill>
                <a:srgbClr val="004266"/>
              </a:solidFill>
              <a:latin typeface="Arial"/>
              <a:ea typeface="ＭＳ Ｐゴシック"/>
              <a:cs typeface=""/>
            </a:endParaRPr>
          </a:p>
        </p:txBody>
      </p:sp>
      <p:sp>
        <p:nvSpPr>
          <p:cNvPr id="77" name="Rounded Rectangle 76"/>
          <p:cNvSpPr/>
          <p:nvPr/>
        </p:nvSpPr>
        <p:spPr>
          <a:xfrm>
            <a:off x="6214483" y="2188517"/>
            <a:ext cx="1013381" cy="108197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Rule</a:t>
            </a:r>
            <a:endParaRPr lang="en-US" sz="1000" dirty="0">
              <a:solidFill>
                <a:srgbClr val="004266"/>
              </a:solidFill>
              <a:latin typeface="Monaco" charset="0"/>
              <a:ea typeface="Monaco" charset="0"/>
              <a:cs typeface="Monaco" charset="0"/>
            </a:endParaRP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Engine</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(anomaly </a:t>
            </a:r>
            <a:r>
              <a:rPr lang="en-US" sz="1000" dirty="0" err="1" smtClean="0">
                <a:solidFill>
                  <a:srgbClr val="004266"/>
                </a:solidFill>
                <a:latin typeface="Monaco" charset="0"/>
                <a:ea typeface="Monaco" charset="0"/>
                <a:cs typeface="Monaco" charset="0"/>
              </a:rPr>
              <a:t>detection,filter,processor,etc</a:t>
            </a:r>
            <a:r>
              <a:rPr lang="en-US" sz="1000" dirty="0" smtClean="0">
                <a:solidFill>
                  <a:srgbClr val="004266"/>
                </a:solidFill>
                <a:latin typeface="Monaco" charset="0"/>
                <a:ea typeface="Monaco" charset="0"/>
                <a:cs typeface="Monaco" charset="0"/>
              </a:rPr>
              <a:t>)</a:t>
            </a:r>
            <a:endParaRPr lang="en-US" sz="1000" dirty="0">
              <a:solidFill>
                <a:srgbClr val="004266"/>
              </a:solidFill>
              <a:latin typeface="Monaco" charset="0"/>
              <a:ea typeface="Monaco" charset="0"/>
              <a:cs typeface="Monaco" charset="0"/>
            </a:endParaRPr>
          </a:p>
        </p:txBody>
      </p:sp>
      <p:sp>
        <p:nvSpPr>
          <p:cNvPr id="80" name="Rounded Rectangle 79"/>
          <p:cNvSpPr/>
          <p:nvPr/>
        </p:nvSpPr>
        <p:spPr>
          <a:xfrm>
            <a:off x="7328028" y="2205883"/>
            <a:ext cx="1257488" cy="105648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Advanced Analytics</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t>
            </a:r>
            <a:r>
              <a:rPr lang="en-US" sz="1000" dirty="0" err="1" smtClean="0">
                <a:solidFill>
                  <a:srgbClr val="004266"/>
                </a:solidFill>
                <a:latin typeface="Monaco" charset="0"/>
                <a:ea typeface="Monaco" charset="0"/>
                <a:cs typeface="Monaco" charset="0"/>
              </a:rPr>
              <a:t>enrich,convers,merge,aggregate,etc</a:t>
            </a:r>
            <a:r>
              <a:rPr lang="en-US" sz="1000" dirty="0" smtClean="0">
                <a:solidFill>
                  <a:srgbClr val="004266"/>
                </a:solidFill>
                <a:latin typeface="Monaco" charset="0"/>
                <a:ea typeface="Monaco" charset="0"/>
                <a:cs typeface="Monaco" charset="0"/>
              </a:rPr>
              <a:t>)</a:t>
            </a:r>
            <a:endParaRPr lang="en-US" sz="1000" dirty="0">
              <a:solidFill>
                <a:srgbClr val="004266"/>
              </a:solidFill>
              <a:latin typeface="Monaco" charset="0"/>
              <a:ea typeface="Monaco" charset="0"/>
              <a:cs typeface="Monaco" charset="0"/>
            </a:endParaRPr>
          </a:p>
        </p:txBody>
      </p:sp>
      <p:grpSp>
        <p:nvGrpSpPr>
          <p:cNvPr id="156" name="Group 155"/>
          <p:cNvGrpSpPr/>
          <p:nvPr/>
        </p:nvGrpSpPr>
        <p:grpSpPr>
          <a:xfrm>
            <a:off x="5908093" y="4739252"/>
            <a:ext cx="1802359" cy="1332005"/>
            <a:chOff x="3995365" y="4743339"/>
            <a:chExt cx="1802359" cy="1332005"/>
          </a:xfrm>
        </p:grpSpPr>
        <p:sp>
          <p:nvSpPr>
            <p:cNvPr id="157" name="Rounded Rectangle 156"/>
            <p:cNvSpPr/>
            <p:nvPr/>
          </p:nvSpPr>
          <p:spPr>
            <a:xfrm>
              <a:off x="3995365" y="4743339"/>
              <a:ext cx="1802359"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Metadata &amp; Event Management</a:t>
              </a:r>
              <a:endParaRPr lang="en-US" sz="720" dirty="0">
                <a:solidFill>
                  <a:srgbClr val="004266"/>
                </a:solidFill>
                <a:latin typeface="Monaco" charset="0"/>
                <a:ea typeface="Monaco" charset="0"/>
                <a:cs typeface="Monaco" charset="0"/>
              </a:endParaRPr>
            </a:p>
          </p:txBody>
        </p:sp>
        <p:sp>
          <p:nvSpPr>
            <p:cNvPr id="158" name="Can 157"/>
            <p:cNvSpPr/>
            <p:nvPr/>
          </p:nvSpPr>
          <p:spPr>
            <a:xfrm>
              <a:off x="4069750" y="5372293"/>
              <a:ext cx="721146" cy="50239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Mongo</a:t>
              </a:r>
              <a:endParaRPr lang="en-US" sz="800" dirty="0">
                <a:solidFill>
                  <a:srgbClr val="004266"/>
                </a:solidFill>
                <a:latin typeface="Monaco" charset="0"/>
                <a:ea typeface="Monaco" charset="0"/>
                <a:cs typeface="Monaco" charset="0"/>
              </a:endParaRPr>
            </a:p>
          </p:txBody>
        </p:sp>
        <p:sp>
          <p:nvSpPr>
            <p:cNvPr id="159" name="Can 158"/>
            <p:cNvSpPr/>
            <p:nvPr/>
          </p:nvSpPr>
          <p:spPr>
            <a:xfrm>
              <a:off x="4901615" y="5391169"/>
              <a:ext cx="763211" cy="464642"/>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Cassandra</a:t>
              </a:r>
              <a:endParaRPr lang="en-US" sz="800" dirty="0">
                <a:solidFill>
                  <a:srgbClr val="004266"/>
                </a:solidFill>
                <a:latin typeface="Monaco" charset="0"/>
                <a:ea typeface="Monaco" charset="0"/>
                <a:cs typeface="Monaco" charset="0"/>
              </a:endParaRPr>
            </a:p>
          </p:txBody>
        </p:sp>
      </p:grpSp>
      <p:sp>
        <p:nvSpPr>
          <p:cNvPr id="160" name="Left-Right Arrow 159"/>
          <p:cNvSpPr/>
          <p:nvPr/>
        </p:nvSpPr>
        <p:spPr>
          <a:xfrm rot="16200000">
            <a:off x="6620738" y="4436872"/>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66" name="8-Point Star 165"/>
          <p:cNvSpPr/>
          <p:nvPr/>
        </p:nvSpPr>
        <p:spPr>
          <a:xfrm>
            <a:off x="1818968" y="284547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1</a:t>
            </a:r>
            <a:endParaRPr lang="en-US" sz="1200" dirty="0"/>
          </a:p>
        </p:txBody>
      </p:sp>
      <p:sp>
        <p:nvSpPr>
          <p:cNvPr id="167" name="8-Point Star 166"/>
          <p:cNvSpPr/>
          <p:nvPr/>
        </p:nvSpPr>
        <p:spPr>
          <a:xfrm>
            <a:off x="3287908" y="1898688"/>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68" name="8-Point Star 167"/>
          <p:cNvSpPr/>
          <p:nvPr/>
        </p:nvSpPr>
        <p:spPr>
          <a:xfrm>
            <a:off x="5315419" y="1885716"/>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4</a:t>
            </a:r>
            <a:endParaRPr lang="en-US" sz="1200" dirty="0"/>
          </a:p>
        </p:txBody>
      </p:sp>
      <p:sp>
        <p:nvSpPr>
          <p:cNvPr id="169" name="8-Point Star 168"/>
          <p:cNvSpPr/>
          <p:nvPr/>
        </p:nvSpPr>
        <p:spPr>
          <a:xfrm>
            <a:off x="7255385" y="196210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8</a:t>
            </a:r>
            <a:endParaRPr lang="en-US" sz="1200" dirty="0"/>
          </a:p>
        </p:txBody>
      </p:sp>
      <p:sp>
        <p:nvSpPr>
          <p:cNvPr id="170" name="8-Point Star 169"/>
          <p:cNvSpPr/>
          <p:nvPr/>
        </p:nvSpPr>
        <p:spPr>
          <a:xfrm>
            <a:off x="5338769" y="500309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5</a:t>
            </a:r>
            <a:endParaRPr lang="en-US" sz="1200" dirty="0"/>
          </a:p>
        </p:txBody>
      </p:sp>
      <p:sp>
        <p:nvSpPr>
          <p:cNvPr id="171" name="8-Point Star 170"/>
          <p:cNvSpPr/>
          <p:nvPr/>
        </p:nvSpPr>
        <p:spPr>
          <a:xfrm>
            <a:off x="7328028" y="4994261"/>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6</a:t>
            </a:r>
            <a:endParaRPr lang="en-US" sz="1200" dirty="0"/>
          </a:p>
        </p:txBody>
      </p:sp>
      <p:sp>
        <p:nvSpPr>
          <p:cNvPr id="172" name="Left-Right Arrow 171"/>
          <p:cNvSpPr/>
          <p:nvPr/>
        </p:nvSpPr>
        <p:spPr>
          <a:xfrm>
            <a:off x="3622122" y="5071199"/>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73" name="8-Point Star 172"/>
          <p:cNvSpPr/>
          <p:nvPr/>
        </p:nvSpPr>
        <p:spPr>
          <a:xfrm>
            <a:off x="9373778" y="4938104"/>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7</a:t>
            </a:r>
            <a:endParaRPr lang="en-US" sz="1200" dirty="0"/>
          </a:p>
        </p:txBody>
      </p:sp>
      <p:sp>
        <p:nvSpPr>
          <p:cNvPr id="174" name="8-Point Star 173"/>
          <p:cNvSpPr/>
          <p:nvPr/>
        </p:nvSpPr>
        <p:spPr>
          <a:xfrm>
            <a:off x="4794066" y="1253041"/>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pic>
        <p:nvPicPr>
          <p:cNvPr id="175" name="Picture 174"/>
          <p:cNvPicPr>
            <a:picLocks noChangeAspect="1"/>
          </p:cNvPicPr>
          <p:nvPr/>
        </p:nvPicPr>
        <p:blipFill>
          <a:blip r:embed="rId3"/>
          <a:stretch>
            <a:fillRect/>
          </a:stretch>
        </p:blipFill>
        <p:spPr>
          <a:xfrm>
            <a:off x="11019207" y="3966259"/>
            <a:ext cx="730973" cy="555258"/>
          </a:xfrm>
          <a:prstGeom prst="rect">
            <a:avLst/>
          </a:prstGeom>
        </p:spPr>
      </p:pic>
      <p:sp>
        <p:nvSpPr>
          <p:cNvPr id="176" name="Rectangle 175"/>
          <p:cNvSpPr/>
          <p:nvPr/>
        </p:nvSpPr>
        <p:spPr>
          <a:xfrm>
            <a:off x="10709611" y="3586445"/>
            <a:ext cx="1261884" cy="400110"/>
          </a:xfrm>
          <a:prstGeom prst="rect">
            <a:avLst/>
          </a:prstGeom>
        </p:spPr>
        <p:txBody>
          <a:bodyPr wrap="none">
            <a:sp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3</a:t>
            </a:r>
            <a:r>
              <a:rPr lang="en-US" sz="1000" baseline="30000" dirty="0" smtClean="0">
                <a:solidFill>
                  <a:srgbClr val="004266"/>
                </a:solidFill>
                <a:latin typeface="Monaco" charset="0"/>
                <a:ea typeface="Monaco" charset="0"/>
                <a:cs typeface="Monaco" charset="0"/>
              </a:rPr>
              <a:t>rd</a:t>
            </a:r>
            <a:r>
              <a:rPr lang="en-US" sz="1000" dirty="0" smtClean="0">
                <a:solidFill>
                  <a:srgbClr val="004266"/>
                </a:solidFill>
                <a:latin typeface="Monaco" charset="0"/>
                <a:ea typeface="Monaco" charset="0"/>
                <a:cs typeface="Monaco" charset="0"/>
              </a:rPr>
              <a:t> Party </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Cloud Services</a:t>
            </a:r>
            <a:endParaRPr lang="en-US" sz="1000" dirty="0">
              <a:solidFill>
                <a:srgbClr val="004266"/>
              </a:solidFill>
              <a:latin typeface="Monaco" charset="0"/>
              <a:ea typeface="Monaco" charset="0"/>
              <a:cs typeface="Monaco" charset="0"/>
            </a:endParaRPr>
          </a:p>
        </p:txBody>
      </p:sp>
      <p:sp>
        <p:nvSpPr>
          <p:cNvPr id="7" name="Rounded Rectangle 6"/>
          <p:cNvSpPr/>
          <p:nvPr/>
        </p:nvSpPr>
        <p:spPr>
          <a:xfrm>
            <a:off x="8670806" y="2205883"/>
            <a:ext cx="1326621" cy="106461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Action Plugins</a:t>
            </a:r>
            <a:endParaRPr lang="en-US" sz="1000" dirty="0">
              <a:solidFill>
                <a:srgbClr val="004266"/>
              </a:solidFill>
              <a:latin typeface="Monaco" charset="0"/>
              <a:ea typeface="Monaco" charset="0"/>
              <a:cs typeface="Monaco" charset="0"/>
            </a:endParaRPr>
          </a:p>
        </p:txBody>
      </p:sp>
      <p:grpSp>
        <p:nvGrpSpPr>
          <p:cNvPr id="68" name="Group 67"/>
          <p:cNvGrpSpPr/>
          <p:nvPr/>
        </p:nvGrpSpPr>
        <p:grpSpPr>
          <a:xfrm>
            <a:off x="8846459" y="2560347"/>
            <a:ext cx="896938" cy="636714"/>
            <a:chOff x="1811721" y="4288355"/>
            <a:chExt cx="773306" cy="407472"/>
          </a:xfrm>
        </p:grpSpPr>
        <p:sp>
          <p:nvSpPr>
            <p:cNvPr id="69" name="Rounded Rectangle 68"/>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0" name="Rounded Rectangle 69"/>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1" name="Rounded Rectangle 70"/>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2" name="Rounded Rectangle 71"/>
            <p:cNvSpPr/>
            <p:nvPr/>
          </p:nvSpPr>
          <p:spPr>
            <a:xfrm>
              <a:off x="1811721" y="4288355"/>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dirty="0" smtClean="0">
                  <a:solidFill>
                    <a:srgbClr val="004266"/>
                  </a:solidFill>
                  <a:latin typeface="Monaco" charset="0"/>
                  <a:ea typeface="Monaco" charset="0"/>
                  <a:cs typeface="Monaco" charset="0"/>
                </a:rPr>
                <a:t>Plugin</a:t>
              </a:r>
              <a:endParaRPr lang="en-US" sz="840" dirty="0">
                <a:solidFill>
                  <a:srgbClr val="004266"/>
                </a:solidFill>
                <a:latin typeface="Monaco" charset="0"/>
                <a:ea typeface="Monaco" charset="0"/>
                <a:cs typeface="Monaco" charset="0"/>
              </a:endParaRPr>
            </a:p>
          </p:txBody>
        </p:sp>
      </p:grpSp>
    </p:spTree>
    <p:extLst>
      <p:ext uri="{BB962C8B-B14F-4D97-AF65-F5344CB8AC3E}">
        <p14:creationId xmlns:p14="http://schemas.microsoft.com/office/powerpoint/2010/main" val="375195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dependency</a:t>
            </a:r>
            <a:r>
              <a:rPr lang="zh-CN" altLang="en-US" dirty="0"/>
              <a:t> </a:t>
            </a:r>
            <a:r>
              <a:rPr lang="en-US" altLang="zh-CN" dirty="0" smtClean="0"/>
              <a:t>resolution</a:t>
            </a:r>
            <a:endParaRPr lang="en-US" dirty="0"/>
          </a:p>
        </p:txBody>
      </p:sp>
      <p:pic>
        <p:nvPicPr>
          <p:cNvPr id="4" name="Content Placeholder 3"/>
          <p:cNvPicPr>
            <a:picLocks noGrp="1" noChangeAspect="1"/>
          </p:cNvPicPr>
          <p:nvPr>
            <p:ph idx="1"/>
          </p:nvPr>
        </p:nvPicPr>
        <p:blipFill>
          <a:blip r:embed="rId2"/>
          <a:stretch>
            <a:fillRect/>
          </a:stretch>
        </p:blipFill>
        <p:spPr>
          <a:xfrm>
            <a:off x="839054" y="1825625"/>
            <a:ext cx="10513892" cy="4351338"/>
          </a:xfrm>
          <a:prstGeom prst="rect">
            <a:avLst/>
          </a:prstGeom>
        </p:spPr>
      </p:pic>
    </p:spTree>
    <p:extLst>
      <p:ext uri="{BB962C8B-B14F-4D97-AF65-F5344CB8AC3E}">
        <p14:creationId xmlns:p14="http://schemas.microsoft.com/office/powerpoint/2010/main" val="17579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dependency</a:t>
            </a:r>
            <a:r>
              <a:rPr lang="zh-CN" altLang="en-US" dirty="0" smtClean="0"/>
              <a:t> </a:t>
            </a:r>
            <a:r>
              <a:rPr lang="en-US" altLang="zh-CN" dirty="0" smtClean="0"/>
              <a:t>issue:</a:t>
            </a:r>
            <a:r>
              <a:rPr lang="zh-CN" altLang="en-US" dirty="0" smtClean="0"/>
              <a:t> </a:t>
            </a:r>
            <a:r>
              <a:rPr lang="en-US" altLang="zh-CN" dirty="0" smtClean="0"/>
              <a:t>six, </a:t>
            </a:r>
            <a:r>
              <a:rPr lang="en-US" altLang="zh-CN" dirty="0" err="1" smtClean="0"/>
              <a:t>numpy</a:t>
            </a:r>
            <a:endParaRPr lang="en-US" dirty="0"/>
          </a:p>
        </p:txBody>
      </p:sp>
      <p:pic>
        <p:nvPicPr>
          <p:cNvPr id="4" name="Content Placeholder 3"/>
          <p:cNvPicPr>
            <a:picLocks noGrp="1" noChangeAspect="1"/>
          </p:cNvPicPr>
          <p:nvPr>
            <p:ph idx="1"/>
          </p:nvPr>
        </p:nvPicPr>
        <p:blipFill>
          <a:blip r:embed="rId2"/>
          <a:stretch>
            <a:fillRect/>
          </a:stretch>
        </p:blipFill>
        <p:spPr>
          <a:xfrm>
            <a:off x="744434" y="1690688"/>
            <a:ext cx="7655131" cy="4351338"/>
          </a:xfrm>
          <a:prstGeom prst="rect">
            <a:avLst/>
          </a:prstGeom>
        </p:spPr>
      </p:pic>
      <p:sp>
        <p:nvSpPr>
          <p:cNvPr id="5" name="Rectangle 4"/>
          <p:cNvSpPr/>
          <p:nvPr/>
        </p:nvSpPr>
        <p:spPr>
          <a:xfrm>
            <a:off x="9130740" y="1867090"/>
            <a:ext cx="1652119" cy="369332"/>
          </a:xfrm>
          <a:prstGeom prst="rect">
            <a:avLst/>
          </a:prstGeom>
        </p:spPr>
        <p:txBody>
          <a:bodyPr wrap="none">
            <a:spAutoFit/>
          </a:bodyPr>
          <a:lstStyle/>
          <a:p>
            <a:r>
              <a:rPr lang="en-US" dirty="0" err="1"/>
              <a:t>numpy</a:t>
            </a:r>
            <a:r>
              <a:rPr lang="en-US" dirty="0"/>
              <a:t>==1.12.1</a:t>
            </a:r>
          </a:p>
        </p:txBody>
      </p:sp>
      <p:sp>
        <p:nvSpPr>
          <p:cNvPr id="6" name="Rectangle 5"/>
          <p:cNvSpPr/>
          <p:nvPr/>
        </p:nvSpPr>
        <p:spPr>
          <a:xfrm>
            <a:off x="8399565" y="2646919"/>
            <a:ext cx="3296928" cy="369332"/>
          </a:xfrm>
          <a:prstGeom prst="rect">
            <a:avLst/>
          </a:prstGeom>
        </p:spPr>
        <p:txBody>
          <a:bodyPr wrap="none">
            <a:spAutoFit/>
          </a:bodyPr>
          <a:lstStyle/>
          <a:p>
            <a:r>
              <a:rPr lang="en-US"/>
              <a:t>sudo</a:t>
            </a:r>
            <a:r>
              <a:rPr lang="en-US" dirty="0"/>
              <a:t> </a:t>
            </a:r>
            <a:r>
              <a:rPr lang="en-US" dirty="0" err="1"/>
              <a:t>easy_install</a:t>
            </a:r>
            <a:r>
              <a:rPr lang="en-US" dirty="0"/>
              <a:t> </a:t>
            </a:r>
            <a:r>
              <a:rPr lang="en-US" dirty="0" err="1"/>
              <a:t>numpy</a:t>
            </a:r>
            <a:r>
              <a:rPr lang="en-US" dirty="0"/>
              <a:t>==1.12.1</a:t>
            </a:r>
          </a:p>
        </p:txBody>
      </p:sp>
    </p:spTree>
    <p:extLst>
      <p:ext uri="{BB962C8B-B14F-4D97-AF65-F5344CB8AC3E}">
        <p14:creationId xmlns:p14="http://schemas.microsoft.com/office/powerpoint/2010/main" val="1250758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gfortran</a:t>
            </a:r>
            <a:r>
              <a:rPr lang="en-US" dirty="0" smtClean="0"/>
              <a:t> for </a:t>
            </a:r>
            <a:r>
              <a:rPr lang="en-US" dirty="0" err="1" smtClean="0"/>
              <a:t>scipy</a:t>
            </a:r>
            <a:endParaRPr lang="en-US" dirty="0" smtClean="0">
              <a:hlinkClick r:id="rId2"/>
            </a:endParaRPr>
          </a:p>
          <a:p>
            <a:pPr lvl="1"/>
            <a:r>
              <a:rPr lang="en-US" dirty="0" smtClean="0">
                <a:hlinkClick r:id="rId2"/>
              </a:rPr>
              <a:t>https</a:t>
            </a:r>
            <a:r>
              <a:rPr lang="en-US" dirty="0">
                <a:hlinkClick r:id="rId2"/>
              </a:rPr>
              <a:t>://</a:t>
            </a:r>
            <a:r>
              <a:rPr lang="en-US" dirty="0" smtClean="0">
                <a:hlinkClick r:id="rId2"/>
              </a:rPr>
              <a:t>gcc.gnu.org/wiki/GFortranBinaries#MacOS</a:t>
            </a:r>
            <a:endParaRPr lang="en-US" dirty="0" smtClean="0"/>
          </a:p>
          <a:p>
            <a:endParaRPr lang="en-US" dirty="0"/>
          </a:p>
        </p:txBody>
      </p:sp>
    </p:spTree>
    <p:extLst>
      <p:ext uri="{BB962C8B-B14F-4D97-AF65-F5344CB8AC3E}">
        <p14:creationId xmlns:p14="http://schemas.microsoft.com/office/powerpoint/2010/main" val="1922491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smtClean="0"/>
              <a:t>postgre</a:t>
            </a:r>
            <a:r>
              <a:rPr lang="en-US" dirty="0" smtClean="0"/>
              <a:t> </a:t>
            </a:r>
            <a:r>
              <a:rPr lang="en-US" dirty="0" err="1" smtClean="0"/>
              <a:t>docker</a:t>
            </a:r>
            <a:r>
              <a:rPr lang="en-US" dirty="0" smtClean="0"/>
              <a:t> image</a:t>
            </a:r>
          </a:p>
          <a:p>
            <a:pPr lvl="1"/>
            <a:r>
              <a:rPr lang="en-US" dirty="0">
                <a:hlinkClick r:id="rId2"/>
              </a:rPr>
              <a:t>https://hub.docker.com/_/postgres</a:t>
            </a:r>
            <a:r>
              <a:rPr lang="en-US" dirty="0" smtClean="0">
                <a:hlinkClick r:id="rId2"/>
              </a:rPr>
              <a:t>/</a:t>
            </a:r>
            <a:endParaRPr lang="en-US" dirty="0" smtClean="0"/>
          </a:p>
          <a:p>
            <a:pPr lvl="1"/>
            <a:r>
              <a:rPr lang="en-US" dirty="0" err="1"/>
              <a:t>docker</a:t>
            </a:r>
            <a:r>
              <a:rPr lang="en-US" dirty="0"/>
              <a:t> pull </a:t>
            </a:r>
            <a:r>
              <a:rPr lang="en-US" dirty="0" err="1" smtClean="0"/>
              <a:t>postgres</a:t>
            </a:r>
            <a:endParaRPr lang="en-US" dirty="0" smtClean="0"/>
          </a:p>
          <a:p>
            <a:r>
              <a:rPr lang="en-US" dirty="0"/>
              <a:t>start a </a:t>
            </a:r>
            <a:r>
              <a:rPr lang="en-US" dirty="0" err="1"/>
              <a:t>postgres</a:t>
            </a:r>
            <a:r>
              <a:rPr lang="en-US" dirty="0"/>
              <a:t> instance</a:t>
            </a:r>
          </a:p>
          <a:p>
            <a:pPr lvl="1"/>
            <a:r>
              <a:rPr lang="en-US" dirty="0" err="1" smtClean="0"/>
              <a:t>docker</a:t>
            </a:r>
            <a:r>
              <a:rPr lang="en-US" dirty="0" smtClean="0"/>
              <a:t> </a:t>
            </a:r>
            <a:r>
              <a:rPr lang="en-US" dirty="0"/>
              <a:t>run --name </a:t>
            </a:r>
            <a:r>
              <a:rPr lang="en-US" dirty="0" err="1" smtClean="0"/>
              <a:t>mypostgres</a:t>
            </a:r>
            <a:r>
              <a:rPr lang="en-US" dirty="0" smtClean="0"/>
              <a:t> </a:t>
            </a:r>
            <a:r>
              <a:rPr lang="mr-IN" dirty="0"/>
              <a:t>-</a:t>
            </a:r>
            <a:r>
              <a:rPr lang="mr-IN" dirty="0" err="1"/>
              <a:t>p</a:t>
            </a:r>
            <a:r>
              <a:rPr lang="mr-IN" dirty="0"/>
              <a:t> </a:t>
            </a:r>
            <a:r>
              <a:rPr lang="en-US" dirty="0" smtClean="0"/>
              <a:t>5432:5432</a:t>
            </a:r>
            <a:r>
              <a:rPr lang="mr-IN" dirty="0" smtClean="0"/>
              <a:t> </a:t>
            </a:r>
            <a:r>
              <a:rPr lang="en-US" dirty="0" smtClean="0"/>
              <a:t> -</a:t>
            </a:r>
            <a:r>
              <a:rPr lang="en-US" dirty="0"/>
              <a:t>e POSTGRES_PASSWORD=passw0rd -d </a:t>
            </a:r>
            <a:r>
              <a:rPr lang="en-US" dirty="0" err="1"/>
              <a:t>postgres</a:t>
            </a:r>
            <a:r>
              <a:rPr lang="en-US" dirty="0"/>
              <a:t> </a:t>
            </a:r>
            <a:endParaRPr lang="en-US" dirty="0" smtClean="0"/>
          </a:p>
          <a:p>
            <a:pPr lvl="1"/>
            <a:r>
              <a:rPr lang="en-US" dirty="0"/>
              <a:t>EXPOSE 5432 (the </a:t>
            </a:r>
            <a:r>
              <a:rPr lang="en-US" dirty="0" err="1"/>
              <a:t>postgres</a:t>
            </a:r>
            <a:r>
              <a:rPr lang="en-US" dirty="0"/>
              <a:t> port</a:t>
            </a:r>
            <a:r>
              <a:rPr lang="en-US" dirty="0" smtClean="0"/>
              <a:t>)</a:t>
            </a:r>
          </a:p>
          <a:p>
            <a:pPr lvl="1"/>
            <a:r>
              <a:rPr lang="en-US" dirty="0" smtClean="0"/>
              <a:t>POSTGRES_PASSWORD: </a:t>
            </a:r>
            <a:r>
              <a:rPr lang="en-US" dirty="0" err="1"/>
              <a:t>superuser</a:t>
            </a:r>
            <a:r>
              <a:rPr lang="en-US" dirty="0"/>
              <a:t> password for </a:t>
            </a:r>
            <a:r>
              <a:rPr lang="en-US" dirty="0" smtClean="0"/>
              <a:t>PostgreSQL</a:t>
            </a:r>
          </a:p>
          <a:p>
            <a:pPr lvl="1"/>
            <a:r>
              <a:rPr lang="en-US" dirty="0" smtClean="0"/>
              <a:t>POSTGRES_USER: </a:t>
            </a:r>
            <a:r>
              <a:rPr lang="en-US" dirty="0"/>
              <a:t>If it is not specified, then the default user of </a:t>
            </a:r>
            <a:r>
              <a:rPr lang="en-US" dirty="0" err="1"/>
              <a:t>postgres</a:t>
            </a:r>
            <a:r>
              <a:rPr lang="en-US" dirty="0"/>
              <a:t> will be used</a:t>
            </a:r>
            <a:r>
              <a:rPr lang="en-US" dirty="0" smtClean="0"/>
              <a:t>.</a:t>
            </a:r>
          </a:p>
          <a:p>
            <a:pPr lvl="1"/>
            <a:r>
              <a:rPr lang="en-US" dirty="0" smtClean="0"/>
              <a:t>PGDATA: </a:t>
            </a:r>
            <a:r>
              <a:rPr lang="en-US" dirty="0"/>
              <a:t>The default is /</a:t>
            </a:r>
            <a:r>
              <a:rPr lang="en-US" dirty="0" err="1" smtClean="0"/>
              <a:t>var</a:t>
            </a:r>
            <a:r>
              <a:rPr lang="en-US" dirty="0" smtClean="0"/>
              <a:t>/lib/</a:t>
            </a:r>
            <a:r>
              <a:rPr lang="en-US" dirty="0" err="1" smtClean="0"/>
              <a:t>postgresql</a:t>
            </a:r>
            <a:r>
              <a:rPr lang="en-US" dirty="0" smtClean="0"/>
              <a:t>/data.</a:t>
            </a:r>
          </a:p>
          <a:p>
            <a:r>
              <a:rPr lang="en-US" dirty="0" smtClean="0"/>
              <a:t>pgAdmin</a:t>
            </a:r>
          </a:p>
          <a:p>
            <a:pPr lvl="1"/>
            <a:r>
              <a:rPr lang="en-US" dirty="0" smtClean="0"/>
              <a:t>https</a:t>
            </a:r>
            <a:r>
              <a:rPr lang="en-US" dirty="0"/>
              <a:t>://www.pgadmin.org</a:t>
            </a:r>
            <a:r>
              <a:rPr lang="en-US" dirty="0" smtClean="0"/>
              <a:t>/</a:t>
            </a:r>
          </a:p>
          <a:p>
            <a:endParaRPr lang="en-US" dirty="0"/>
          </a:p>
        </p:txBody>
      </p:sp>
    </p:spTree>
    <p:extLst>
      <p:ext uri="{BB962C8B-B14F-4D97-AF65-F5344CB8AC3E}">
        <p14:creationId xmlns:p14="http://schemas.microsoft.com/office/powerpoint/2010/main" val="282376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4" name="Content Placeholder 3"/>
          <p:cNvPicPr>
            <a:picLocks noGrp="1" noChangeAspect="1"/>
          </p:cNvPicPr>
          <p:nvPr>
            <p:ph idx="1"/>
          </p:nvPr>
        </p:nvPicPr>
        <p:blipFill>
          <a:blip r:embed="rId2"/>
          <a:stretch>
            <a:fillRect/>
          </a:stretch>
        </p:blipFill>
        <p:spPr>
          <a:xfrm>
            <a:off x="838200" y="2457468"/>
            <a:ext cx="10515600" cy="3087652"/>
          </a:xfrm>
          <a:prstGeom prst="rect">
            <a:avLst/>
          </a:prstGeom>
        </p:spPr>
      </p:pic>
    </p:spTree>
    <p:extLst>
      <p:ext uri="{BB962C8B-B14F-4D97-AF65-F5344CB8AC3E}">
        <p14:creationId xmlns:p14="http://schemas.microsoft.com/office/powerpoint/2010/main" val="2117585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Visualization of story training data</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r>
              <a:rPr lang="en-US" dirty="0"/>
              <a:t>brew install </a:t>
            </a:r>
            <a:r>
              <a:rPr lang="en-US" dirty="0" err="1"/>
              <a:t>graphviz</a:t>
            </a:r>
            <a:r>
              <a:rPr lang="en-US" dirty="0"/>
              <a:t> </a:t>
            </a:r>
            <a:endParaRPr lang="en-US" dirty="0" smtClean="0"/>
          </a:p>
          <a:p>
            <a:r>
              <a:rPr lang="en-US" dirty="0"/>
              <a:t>pip install </a:t>
            </a:r>
            <a:r>
              <a:rPr lang="en-US" dirty="0" err="1"/>
              <a:t>pygraphviz</a:t>
            </a:r>
            <a:r>
              <a:rPr lang="en-US" dirty="0"/>
              <a:t> --install-option</a:t>
            </a:r>
            <a:r>
              <a:rPr lang="en-US" b="1" dirty="0"/>
              <a:t>=</a:t>
            </a:r>
            <a:r>
              <a:rPr lang="en-US" dirty="0"/>
              <a:t>"--include-path=/</a:t>
            </a:r>
            <a:r>
              <a:rPr lang="en-US" dirty="0" err="1"/>
              <a:t>usr</a:t>
            </a:r>
            <a:r>
              <a:rPr lang="en-US" dirty="0"/>
              <a:t>/include/</a:t>
            </a:r>
            <a:r>
              <a:rPr lang="en-US" dirty="0" err="1"/>
              <a:t>graphviz</a:t>
            </a:r>
            <a:r>
              <a:rPr lang="en-US" dirty="0"/>
              <a:t>" --install-option</a:t>
            </a:r>
            <a:r>
              <a:rPr lang="en-US" b="1" dirty="0"/>
              <a:t>=</a:t>
            </a:r>
            <a:r>
              <a:rPr lang="en-US" dirty="0"/>
              <a:t>"--library-path=/</a:t>
            </a:r>
            <a:r>
              <a:rPr lang="en-US" dirty="0" err="1"/>
              <a:t>usr</a:t>
            </a:r>
            <a:r>
              <a:rPr lang="en-US" dirty="0"/>
              <a:t>/lib/</a:t>
            </a:r>
            <a:r>
              <a:rPr lang="en-US" dirty="0" err="1"/>
              <a:t>graphviz</a:t>
            </a:r>
            <a:r>
              <a:rPr lang="en-US" dirty="0"/>
              <a:t>/" </a:t>
            </a:r>
          </a:p>
          <a:p>
            <a:r>
              <a:rPr lang="en-US" dirty="0"/>
              <a:t>python -m </a:t>
            </a:r>
            <a:r>
              <a:rPr lang="en-US" dirty="0" err="1"/>
              <a:t>rasa_dm.visualize</a:t>
            </a:r>
            <a:r>
              <a:rPr lang="en-US" dirty="0"/>
              <a:t> -d examples/concerts/data/</a:t>
            </a:r>
            <a:r>
              <a:rPr lang="en-US" dirty="0" err="1"/>
              <a:t>stories.md</a:t>
            </a:r>
            <a:r>
              <a:rPr lang="en-US" dirty="0"/>
              <a:t> -o </a:t>
            </a:r>
            <a:r>
              <a:rPr lang="en-US" dirty="0" err="1"/>
              <a:t>graph.png</a:t>
            </a:r>
            <a:r>
              <a:rPr lang="en-US" dirty="0"/>
              <a:t> </a:t>
            </a:r>
          </a:p>
          <a:p>
            <a:r>
              <a:rPr lang="en-US" dirty="0" smtClean="0"/>
              <a:t>Note</a:t>
            </a:r>
          </a:p>
          <a:p>
            <a:pPr lvl="1"/>
            <a:r>
              <a:rPr lang="en-US" dirty="0" smtClean="0"/>
              <a:t>If you have the errors</a:t>
            </a:r>
            <a:r>
              <a:rPr lang="en-US" dirty="0"/>
              <a:t>: </a:t>
            </a:r>
            <a:r>
              <a:rPr lang="en-US" dirty="0" err="1"/>
              <a:t>pygraphviz</a:t>
            </a:r>
            <a:r>
              <a:rPr lang="en-US" dirty="0"/>
              <a:t> </a:t>
            </a:r>
            <a:r>
              <a:rPr lang="en-US" dirty="0" err="1"/>
              <a:t>ValueError</a:t>
            </a:r>
            <a:r>
              <a:rPr lang="en-US" dirty="0"/>
              <a:t>: Program dot not found in path </a:t>
            </a:r>
          </a:p>
          <a:p>
            <a:pPr lvl="1"/>
            <a:r>
              <a:rPr lang="en-US" dirty="0" smtClean="0"/>
              <a:t>You </a:t>
            </a:r>
            <a:r>
              <a:rPr lang="en-US" dirty="0"/>
              <a:t>need to add the directory with </a:t>
            </a:r>
            <a:r>
              <a:rPr lang="en-US" dirty="0" err="1"/>
              <a:t>graphviz</a:t>
            </a:r>
            <a:r>
              <a:rPr lang="en-US" dirty="0"/>
              <a:t> binaries to PATH.</a:t>
            </a:r>
          </a:p>
          <a:p>
            <a:pPr lvl="1"/>
            <a:r>
              <a:rPr lang="en-US" dirty="0"/>
              <a:t/>
            </a:r>
            <a:br>
              <a:rPr lang="en-US" dirty="0"/>
            </a:br>
            <a:r>
              <a:rPr lang="en-US" dirty="0"/>
              <a:t/>
            </a:r>
            <a:br>
              <a:rPr lang="en-US" dirty="0"/>
            </a:br>
            <a:r>
              <a:rPr lang="en-US" dirty="0"/>
              <a:t> </a:t>
            </a:r>
            <a:br>
              <a:rPr lang="en-US" dirty="0"/>
            </a:br>
            <a:r>
              <a:rPr lang="en-US" dirty="0"/>
              <a:t> </a:t>
            </a:r>
            <a:br>
              <a:rPr lang="en-US" dirty="0"/>
            </a:br>
            <a:endParaRPr lang="en-US" dirty="0"/>
          </a:p>
        </p:txBody>
      </p:sp>
    </p:spTree>
    <p:extLst>
      <p:ext uri="{BB962C8B-B14F-4D97-AF65-F5344CB8AC3E}">
        <p14:creationId xmlns:p14="http://schemas.microsoft.com/office/powerpoint/2010/main" val="12092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your </a:t>
            </a:r>
            <a:r>
              <a:rPr lang="en-US" dirty="0" smtClean="0"/>
              <a:t>bot</a:t>
            </a:r>
            <a:endParaRPr lang="en-US" dirty="0"/>
          </a:p>
        </p:txBody>
      </p:sp>
      <p:sp>
        <p:nvSpPr>
          <p:cNvPr id="3" name="Content Placeholder 2"/>
          <p:cNvSpPr>
            <a:spLocks noGrp="1"/>
          </p:cNvSpPr>
          <p:nvPr>
            <p:ph idx="1"/>
          </p:nvPr>
        </p:nvSpPr>
        <p:spPr/>
        <p:txBody>
          <a:bodyPr/>
          <a:lstStyle/>
          <a:p>
            <a:r>
              <a:rPr lang="en-US" altLang="zh-CN" dirty="0" smtClean="0"/>
              <a:t>1.</a:t>
            </a:r>
            <a:r>
              <a:rPr lang="zh-CN" altLang="en-US" dirty="0" smtClean="0"/>
              <a:t> </a:t>
            </a:r>
            <a:r>
              <a:rPr lang="en-US" altLang="zh-CN" dirty="0"/>
              <a:t>Train NLU </a:t>
            </a:r>
            <a:r>
              <a:rPr lang="en-US" altLang="zh-CN" dirty="0" smtClean="0"/>
              <a:t>model</a:t>
            </a:r>
          </a:p>
          <a:p>
            <a:pPr lvl="1"/>
            <a:r>
              <a:rPr lang="en-US" altLang="zh-CN" dirty="0" smtClean="0"/>
              <a:t>10~</a:t>
            </a:r>
            <a:r>
              <a:rPr lang="zh-CN" altLang="en-US" dirty="0" smtClean="0"/>
              <a:t> </a:t>
            </a:r>
            <a:r>
              <a:rPr lang="en-US" altLang="zh-CN" dirty="0" smtClean="0"/>
              <a:t>seconds</a:t>
            </a:r>
          </a:p>
          <a:p>
            <a:r>
              <a:rPr lang="en-US" altLang="zh-CN" dirty="0" smtClean="0"/>
              <a:t>2.</a:t>
            </a:r>
            <a:r>
              <a:rPr lang="zh-CN" altLang="en-US" dirty="0" smtClean="0"/>
              <a:t> </a:t>
            </a:r>
            <a:r>
              <a:rPr lang="en-US" altLang="zh-CN" dirty="0"/>
              <a:t>Train Dialogue Policy</a:t>
            </a:r>
          </a:p>
          <a:p>
            <a:pPr lvl="1"/>
            <a:r>
              <a:rPr lang="en-US" altLang="zh-CN" dirty="0" smtClean="0"/>
              <a:t>2~</a:t>
            </a:r>
            <a:r>
              <a:rPr lang="zh-CN" altLang="en-US" dirty="0" smtClean="0"/>
              <a:t> </a:t>
            </a:r>
            <a:r>
              <a:rPr lang="en-US" altLang="zh-CN" dirty="0" smtClean="0"/>
              <a:t>minutes</a:t>
            </a:r>
          </a:p>
          <a:p>
            <a:pPr lvl="1"/>
            <a:r>
              <a:rPr lang="en-US" dirty="0"/>
              <a:t>python </a:t>
            </a:r>
            <a:r>
              <a:rPr lang="en-US" dirty="0" err="1"/>
              <a:t>train_dm.py</a:t>
            </a:r>
            <a:endParaRPr lang="en-US" altLang="zh-CN" dirty="0" smtClean="0"/>
          </a:p>
          <a:p>
            <a:r>
              <a:rPr lang="en-US" altLang="zh-CN" dirty="0" smtClean="0"/>
              <a:t>3.</a:t>
            </a:r>
            <a:r>
              <a:rPr lang="zh-CN" altLang="en-US" dirty="0" smtClean="0"/>
              <a:t> </a:t>
            </a:r>
            <a:r>
              <a:rPr lang="en-US" altLang="zh-CN" dirty="0"/>
              <a:t>Using your </a:t>
            </a:r>
            <a:r>
              <a:rPr lang="en-US" altLang="zh-CN" dirty="0" smtClean="0"/>
              <a:t>bot</a:t>
            </a:r>
          </a:p>
          <a:p>
            <a:pPr lvl="1"/>
            <a:r>
              <a:rPr lang="en-US" dirty="0"/>
              <a:t>python </a:t>
            </a:r>
            <a:r>
              <a:rPr lang="en-US" dirty="0" err="1" smtClean="0"/>
              <a:t>run.py</a:t>
            </a:r>
            <a:endParaRPr lang="en-US" altLang="zh-CN" dirty="0"/>
          </a:p>
        </p:txBody>
      </p:sp>
    </p:spTree>
    <p:extLst>
      <p:ext uri="{BB962C8B-B14F-4D97-AF65-F5344CB8AC3E}">
        <p14:creationId xmlns:p14="http://schemas.microsoft.com/office/powerpoint/2010/main" val="1373235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Logic</a:t>
            </a:r>
            <a:r>
              <a:rPr lang="zh-CN" altLang="en-US" dirty="0" smtClean="0"/>
              <a:t> </a:t>
            </a:r>
            <a:r>
              <a:rPr lang="en-US" altLang="zh-CN" dirty="0" smtClean="0"/>
              <a:t>Architecture</a:t>
            </a:r>
            <a:endParaRPr lang="en-US" dirty="0"/>
          </a:p>
        </p:txBody>
      </p:sp>
      <p:sp>
        <p:nvSpPr>
          <p:cNvPr id="3" name="Content Placeholder 2"/>
          <p:cNvSpPr>
            <a:spLocks noGrp="1"/>
          </p:cNvSpPr>
          <p:nvPr>
            <p:ph idx="1"/>
          </p:nvPr>
        </p:nvSpPr>
        <p:spPr>
          <a:xfrm>
            <a:off x="701322" y="1340202"/>
            <a:ext cx="10652478" cy="4428419"/>
          </a:xfrm>
        </p:spPr>
        <p:txBody>
          <a:bodyPr>
            <a:normAutofit/>
          </a:bodyPr>
          <a:lstStyle/>
          <a:p>
            <a:pPr marL="514350" indent="-514350">
              <a:buFont typeface="+mj-lt"/>
              <a:buAutoNum type="arabicPeriod"/>
            </a:pPr>
            <a:r>
              <a:rPr lang="en-US" sz="2400" dirty="0"/>
              <a:t>The message is received and passed to an Interpreter, which converts it into a dictionary including the original text, the intent, and any entities that were found.</a:t>
            </a:r>
          </a:p>
          <a:p>
            <a:pPr marL="514350" indent="-514350">
              <a:buFont typeface="+mj-lt"/>
              <a:buAutoNum type="arabicPeriod"/>
            </a:pPr>
            <a:r>
              <a:rPr lang="en-US" sz="2400" dirty="0"/>
              <a:t>The Tracker is the object which keeps track of conversation state. It receives the info that a new message has come in.</a:t>
            </a:r>
          </a:p>
          <a:p>
            <a:pPr marL="514350" indent="-514350">
              <a:buFont typeface="+mj-lt"/>
              <a:buAutoNum type="arabicPeriod"/>
            </a:pPr>
            <a:r>
              <a:rPr lang="en-US" sz="2400" dirty="0"/>
              <a:t>The policy receives the current state of the tracker</a:t>
            </a:r>
          </a:p>
          <a:p>
            <a:pPr marL="514350" indent="-514350">
              <a:buFont typeface="+mj-lt"/>
              <a:buAutoNum type="arabicPeriod"/>
            </a:pPr>
            <a:r>
              <a:rPr lang="en-US" sz="2400" dirty="0"/>
              <a:t>The policy chooses which action to take next.</a:t>
            </a:r>
          </a:p>
          <a:p>
            <a:pPr marL="514350" indent="-514350">
              <a:buFont typeface="+mj-lt"/>
              <a:buAutoNum type="arabicPeriod"/>
            </a:pPr>
            <a:r>
              <a:rPr lang="en-US" sz="2400" dirty="0"/>
              <a:t>The chosen action is logged by the tracker</a:t>
            </a:r>
          </a:p>
          <a:p>
            <a:pPr marL="514350" indent="-514350">
              <a:buFont typeface="+mj-lt"/>
              <a:buAutoNum type="arabicPeriod"/>
            </a:pPr>
            <a:r>
              <a:rPr lang="en-US" sz="2400" dirty="0"/>
              <a:t>A response is sent to the </a:t>
            </a:r>
            <a:r>
              <a:rPr lang="en-US" sz="2400" dirty="0" smtClean="0"/>
              <a:t>user</a:t>
            </a:r>
            <a:endParaRPr lang="en-US" sz="2400" dirty="0"/>
          </a:p>
        </p:txBody>
      </p:sp>
      <p:pic>
        <p:nvPicPr>
          <p:cNvPr id="4" name="Picture 3"/>
          <p:cNvPicPr>
            <a:picLocks noChangeAspect="1"/>
          </p:cNvPicPr>
          <p:nvPr/>
        </p:nvPicPr>
        <p:blipFill>
          <a:blip r:embed="rId2"/>
          <a:stretch>
            <a:fillRect/>
          </a:stretch>
        </p:blipFill>
        <p:spPr>
          <a:xfrm>
            <a:off x="6661656" y="4030134"/>
            <a:ext cx="5194649" cy="2077156"/>
          </a:xfrm>
          <a:prstGeom prst="rect">
            <a:avLst/>
          </a:prstGeom>
        </p:spPr>
      </p:pic>
    </p:spTree>
    <p:extLst>
      <p:ext uri="{BB962C8B-B14F-4D97-AF65-F5344CB8AC3E}">
        <p14:creationId xmlns:p14="http://schemas.microsoft.com/office/powerpoint/2010/main" val="955067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a:t>
            </a:r>
            <a:r>
              <a:rPr lang="en-US" dirty="0" smtClean="0"/>
              <a:t>chieve </a:t>
            </a:r>
            <a:r>
              <a:rPr lang="en-US" dirty="0"/>
              <a:t>this </a:t>
            </a:r>
            <a:r>
              <a:rPr lang="en-US" dirty="0" err="1"/>
              <a:t>generalisation</a:t>
            </a:r>
            <a:r>
              <a:rPr lang="en-US" dirty="0"/>
              <a:t> by creating a policy based on Machine Learning</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521333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FAQ</a:t>
            </a:r>
            <a:endParaRPr lang="en-US" dirty="0"/>
          </a:p>
        </p:txBody>
      </p:sp>
      <p:sp>
        <p:nvSpPr>
          <p:cNvPr id="3" name="Content Placeholder 2"/>
          <p:cNvSpPr>
            <a:spLocks noGrp="1"/>
          </p:cNvSpPr>
          <p:nvPr>
            <p:ph idx="1"/>
          </p:nvPr>
        </p:nvSpPr>
        <p:spPr>
          <a:xfrm>
            <a:off x="838200" y="1814336"/>
            <a:ext cx="10515600" cy="4351338"/>
          </a:xfrm>
        </p:spPr>
        <p:txBody>
          <a:bodyPr/>
          <a:lstStyle/>
          <a:p>
            <a:r>
              <a:rPr lang="en-US" dirty="0" err="1"/>
              <a:t>SyntaxError</a:t>
            </a:r>
            <a:r>
              <a:rPr lang="en-US" dirty="0"/>
              <a:t>: Non-ASCII character '\xe8' in file /Users/</a:t>
            </a:r>
            <a:r>
              <a:rPr lang="en-US" dirty="0" err="1"/>
              <a:t>xiningwang</a:t>
            </a:r>
            <a:r>
              <a:rPr lang="en-US" dirty="0"/>
              <a:t>/</a:t>
            </a:r>
            <a:r>
              <a:rPr lang="en-US" dirty="0" err="1"/>
              <a:t>MachineLearning</a:t>
            </a:r>
            <a:r>
              <a:rPr lang="en-US" dirty="0"/>
              <a:t>/</a:t>
            </a:r>
            <a:r>
              <a:rPr lang="en-US" dirty="0" err="1"/>
              <a:t>rasa_dm</a:t>
            </a:r>
            <a:r>
              <a:rPr lang="en-US" dirty="0"/>
              <a:t>/examples/</a:t>
            </a:r>
            <a:r>
              <a:rPr lang="en-US" dirty="0" err="1"/>
              <a:t>restaurant_example.py</a:t>
            </a:r>
            <a:r>
              <a:rPr lang="en-US" dirty="0"/>
              <a:t> on line 21, but no encoding declared; see http://</a:t>
            </a:r>
            <a:r>
              <a:rPr lang="en-US" dirty="0" err="1"/>
              <a:t>python.org</a:t>
            </a:r>
            <a:r>
              <a:rPr lang="en-US" dirty="0"/>
              <a:t>/dev/peps/pep-0263/ for </a:t>
            </a:r>
            <a:r>
              <a:rPr lang="en-US" dirty="0" smtClean="0"/>
              <a:t>details</a:t>
            </a:r>
          </a:p>
          <a:p>
            <a:pPr lvl="1"/>
            <a:r>
              <a:rPr lang="en-US" dirty="0"/>
              <a:t>putting # -*- coding: utf-8 -*- at the top of your .</a:t>
            </a:r>
            <a:r>
              <a:rPr lang="en-US" dirty="0" err="1"/>
              <a:t>py</a:t>
            </a:r>
            <a:r>
              <a:rPr lang="en-US" dirty="0"/>
              <a:t> file. </a:t>
            </a:r>
          </a:p>
        </p:txBody>
      </p:sp>
    </p:spTree>
    <p:extLst>
      <p:ext uri="{BB962C8B-B14F-4D97-AF65-F5344CB8AC3E}">
        <p14:creationId xmlns:p14="http://schemas.microsoft.com/office/powerpoint/2010/main" val="1109967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2889956" y="1961633"/>
            <a:ext cx="9155288" cy="3445745"/>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endParaRPr lang="en-US" sz="1200" dirty="0">
              <a:solidFill>
                <a:srgbClr val="004266"/>
              </a:solidFill>
              <a:latin typeface="Monaco" charset="0"/>
              <a:ea typeface="Monaco" charset="0"/>
              <a:cs typeface="Monaco" charset="0"/>
            </a:endParaRPr>
          </a:p>
        </p:txBody>
      </p:sp>
      <p:sp>
        <p:nvSpPr>
          <p:cNvPr id="2" name="Title 1"/>
          <p:cNvSpPr>
            <a:spLocks noGrp="1"/>
          </p:cNvSpPr>
          <p:nvPr>
            <p:ph type="title"/>
          </p:nvPr>
        </p:nvSpPr>
        <p:spPr/>
        <p:txBody>
          <a:bodyPr/>
          <a:lstStyle/>
          <a:p>
            <a:r>
              <a:rPr lang="en-US" dirty="0" smtClean="0"/>
              <a:t>Conversation System</a:t>
            </a:r>
            <a:endParaRPr lang="en-US" dirty="0"/>
          </a:p>
        </p:txBody>
      </p:sp>
      <p:sp>
        <p:nvSpPr>
          <p:cNvPr id="4" name="Rounded Rectangle 3"/>
          <p:cNvSpPr/>
          <p:nvPr/>
        </p:nvSpPr>
        <p:spPr>
          <a:xfrm>
            <a:off x="838199" y="2453085"/>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Voice</a:t>
            </a:r>
            <a:endParaRPr lang="en-US" sz="1200" dirty="0">
              <a:solidFill>
                <a:srgbClr val="004266"/>
              </a:solidFill>
              <a:latin typeface="Monaco" charset="0"/>
              <a:ea typeface="Monaco" charset="0"/>
              <a:cs typeface="Monaco" charset="0"/>
            </a:endParaRPr>
          </a:p>
        </p:txBody>
      </p:sp>
      <p:sp>
        <p:nvSpPr>
          <p:cNvPr id="5" name="Rounded Rectangle 4"/>
          <p:cNvSpPr/>
          <p:nvPr/>
        </p:nvSpPr>
        <p:spPr>
          <a:xfrm>
            <a:off x="838200" y="4344240"/>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Text</a:t>
            </a:r>
            <a:endParaRPr lang="en-US" sz="1200" dirty="0">
              <a:solidFill>
                <a:srgbClr val="004266"/>
              </a:solidFill>
              <a:latin typeface="Monaco" charset="0"/>
              <a:ea typeface="Monaco" charset="0"/>
              <a:cs typeface="Monaco" charset="0"/>
            </a:endParaRPr>
          </a:p>
        </p:txBody>
      </p:sp>
      <p:sp>
        <p:nvSpPr>
          <p:cNvPr id="6" name="Rectangle 5"/>
          <p:cNvSpPr/>
          <p:nvPr/>
        </p:nvSpPr>
        <p:spPr>
          <a:xfrm>
            <a:off x="173380" y="1602688"/>
            <a:ext cx="2666115"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Speech</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Recognition</a:t>
            </a:r>
            <a:endParaRPr lang="en-US" dirty="0">
              <a:solidFill>
                <a:srgbClr val="004266"/>
              </a:solidFill>
              <a:latin typeface="Monaco" charset="0"/>
              <a:ea typeface="Monaco" charset="0"/>
              <a:cs typeface="Monaco" charset="0"/>
            </a:endParaRPr>
          </a:p>
        </p:txBody>
      </p:sp>
      <p:cxnSp>
        <p:nvCxnSpPr>
          <p:cNvPr id="7" name="Straight Connector 6"/>
          <p:cNvCxnSpPr/>
          <p:nvPr/>
        </p:nvCxnSpPr>
        <p:spPr>
          <a:xfrm>
            <a:off x="2672640" y="2141180"/>
            <a:ext cx="0" cy="3556876"/>
          </a:xfrm>
          <a:prstGeom prst="line">
            <a:avLst/>
          </a:prstGeom>
          <a:noFill/>
          <a:ln w="25400" cap="flat" cmpd="sng" algn="ctr">
            <a:solidFill>
              <a:srgbClr val="00B2F2">
                <a:lumMod val="50000"/>
              </a:srgbClr>
            </a:solidFill>
            <a:prstDash val="dash"/>
          </a:ln>
          <a:effectLst/>
        </p:spPr>
      </p:cxnSp>
      <p:sp>
        <p:nvSpPr>
          <p:cNvPr id="8" name="Rounded Rectangular Callout 7"/>
          <p:cNvSpPr/>
          <p:nvPr/>
        </p:nvSpPr>
        <p:spPr>
          <a:xfrm>
            <a:off x="2190044" y="3285067"/>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今天天气如何？</a:t>
            </a:r>
            <a:endParaRPr lang="en-US" sz="1200" dirty="0"/>
          </a:p>
        </p:txBody>
      </p:sp>
      <p:cxnSp>
        <p:nvCxnSpPr>
          <p:cNvPr id="9" name="Straight Arrow Connector 8"/>
          <p:cNvCxnSpPr>
            <a:stCxn id="4" idx="3"/>
            <a:endCxn id="8" idx="0"/>
          </p:cNvCxnSpPr>
          <p:nvPr/>
        </p:nvCxnSpPr>
        <p:spPr>
          <a:xfrm>
            <a:off x="1942600" y="2716543"/>
            <a:ext cx="941711" cy="568524"/>
          </a:xfrm>
          <a:prstGeom prst="straightConnector1">
            <a:avLst/>
          </a:prstGeom>
          <a:noFill/>
          <a:ln w="19050" cap="flat" cmpd="sng" algn="ctr">
            <a:solidFill>
              <a:srgbClr val="00B2F2">
                <a:lumMod val="50000"/>
              </a:srgbClr>
            </a:solidFill>
            <a:prstDash val="solid"/>
            <a:headEnd type="none"/>
            <a:tailEnd type="arrow"/>
          </a:ln>
          <a:effectLst/>
        </p:spPr>
      </p:cxnSp>
      <p:cxnSp>
        <p:nvCxnSpPr>
          <p:cNvPr id="12" name="Straight Arrow Connector 11"/>
          <p:cNvCxnSpPr>
            <a:stCxn id="5" idx="3"/>
            <a:endCxn id="8" idx="2"/>
          </p:cNvCxnSpPr>
          <p:nvPr/>
        </p:nvCxnSpPr>
        <p:spPr>
          <a:xfrm flipV="1">
            <a:off x="1942601" y="3863175"/>
            <a:ext cx="941710" cy="744523"/>
          </a:xfrm>
          <a:prstGeom prst="straightConnector1">
            <a:avLst/>
          </a:prstGeom>
          <a:noFill/>
          <a:ln w="19050" cap="flat" cmpd="sng" algn="ctr">
            <a:solidFill>
              <a:srgbClr val="00B2F2">
                <a:lumMod val="50000"/>
              </a:srgbClr>
            </a:solidFill>
            <a:prstDash val="solid"/>
            <a:headEnd type="none"/>
            <a:tailEnd type="arrow"/>
          </a:ln>
          <a:effectLst/>
        </p:spPr>
      </p:cxnSp>
      <p:sp>
        <p:nvSpPr>
          <p:cNvPr id="21" name="Rectangle 20"/>
          <p:cNvSpPr/>
          <p:nvPr/>
        </p:nvSpPr>
        <p:spPr>
          <a:xfrm>
            <a:off x="3822278" y="1602688"/>
            <a:ext cx="4320413"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Natural</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Language</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Understanding</a:t>
            </a:r>
            <a:endParaRPr lang="en-US" dirty="0">
              <a:solidFill>
                <a:srgbClr val="004266"/>
              </a:solidFill>
              <a:latin typeface="Monaco" charset="0"/>
              <a:ea typeface="Monaco" charset="0"/>
              <a:cs typeface="Monaco" charset="0"/>
            </a:endParaRPr>
          </a:p>
        </p:txBody>
      </p:sp>
      <p:sp>
        <p:nvSpPr>
          <p:cNvPr id="22" name="Rounded Rectangle 21"/>
          <p:cNvSpPr/>
          <p:nvPr/>
        </p:nvSpPr>
        <p:spPr>
          <a:xfrm>
            <a:off x="4515557" y="2156180"/>
            <a:ext cx="3285066" cy="1390631"/>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NLU</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cxnSp>
        <p:nvCxnSpPr>
          <p:cNvPr id="23" name="Straight Arrow Connector 22"/>
          <p:cNvCxnSpPr>
            <a:stCxn id="8" idx="3"/>
            <a:endCxn id="22" idx="1"/>
          </p:cNvCxnSpPr>
          <p:nvPr/>
        </p:nvCxnSpPr>
        <p:spPr>
          <a:xfrm flipV="1">
            <a:off x="3578577" y="2851496"/>
            <a:ext cx="936980" cy="722625"/>
          </a:xfrm>
          <a:prstGeom prst="straightConnector1">
            <a:avLst/>
          </a:prstGeom>
          <a:noFill/>
          <a:ln w="19050" cap="flat" cmpd="sng" algn="ctr">
            <a:solidFill>
              <a:srgbClr val="00B2F2">
                <a:lumMod val="50000"/>
              </a:srgbClr>
            </a:solidFill>
            <a:prstDash val="solid"/>
            <a:headEnd type="none"/>
            <a:tailEnd type="arrow"/>
          </a:ln>
          <a:effectLst/>
        </p:spPr>
      </p:cxnSp>
      <p:sp>
        <p:nvSpPr>
          <p:cNvPr id="27" name="Rounded Rectangle 26"/>
          <p:cNvSpPr/>
          <p:nvPr/>
        </p:nvSpPr>
        <p:spPr>
          <a:xfrm>
            <a:off x="4780850"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Intent</a:t>
            </a:r>
            <a:endParaRPr lang="en-US" sz="720" dirty="0">
              <a:solidFill>
                <a:srgbClr val="004266"/>
              </a:solidFill>
              <a:latin typeface="Monaco" charset="0"/>
              <a:ea typeface="Monaco" charset="0"/>
              <a:cs typeface="Monaco" charset="0"/>
            </a:endParaRPr>
          </a:p>
        </p:txBody>
      </p:sp>
      <p:sp>
        <p:nvSpPr>
          <p:cNvPr id="30" name="Rounded Rectangle 29"/>
          <p:cNvSpPr/>
          <p:nvPr/>
        </p:nvSpPr>
        <p:spPr>
          <a:xfrm>
            <a:off x="6303439"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Entity</a:t>
            </a:r>
            <a:endParaRPr lang="en-US" sz="720" dirty="0">
              <a:solidFill>
                <a:srgbClr val="004266"/>
              </a:solidFill>
              <a:latin typeface="Monaco" charset="0"/>
              <a:ea typeface="Monaco" charset="0"/>
              <a:cs typeface="Monaco" charset="0"/>
            </a:endParaRPr>
          </a:p>
        </p:txBody>
      </p:sp>
      <p:cxnSp>
        <p:nvCxnSpPr>
          <p:cNvPr id="33" name="Straight Connector 32"/>
          <p:cNvCxnSpPr/>
          <p:nvPr/>
        </p:nvCxnSpPr>
        <p:spPr>
          <a:xfrm flipH="1">
            <a:off x="8229600" y="2156180"/>
            <a:ext cx="36685" cy="3104442"/>
          </a:xfrm>
          <a:prstGeom prst="line">
            <a:avLst/>
          </a:prstGeom>
          <a:noFill/>
          <a:ln w="25400" cap="flat" cmpd="sng" algn="ctr">
            <a:solidFill>
              <a:srgbClr val="00B2F2">
                <a:lumMod val="50000"/>
              </a:srgbClr>
            </a:solidFill>
            <a:prstDash val="dash"/>
          </a:ln>
          <a:effectLst/>
        </p:spPr>
      </p:cxnSp>
      <p:sp>
        <p:nvSpPr>
          <p:cNvPr id="34" name="Rectangle 33"/>
          <p:cNvSpPr/>
          <p:nvPr/>
        </p:nvSpPr>
        <p:spPr>
          <a:xfrm>
            <a:off x="9550972" y="1604461"/>
            <a:ext cx="1976824"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Dialog</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Engine</a:t>
            </a:r>
            <a:endParaRPr lang="en-US" dirty="0">
              <a:solidFill>
                <a:srgbClr val="004266"/>
              </a:solidFill>
              <a:latin typeface="Monaco" charset="0"/>
              <a:ea typeface="Monaco" charset="0"/>
              <a:cs typeface="Monaco" charset="0"/>
            </a:endParaRPr>
          </a:p>
        </p:txBody>
      </p:sp>
      <p:sp>
        <p:nvSpPr>
          <p:cNvPr id="35" name="Rounded Rectangle 34"/>
          <p:cNvSpPr/>
          <p:nvPr/>
        </p:nvSpPr>
        <p:spPr>
          <a:xfrm>
            <a:off x="8602133" y="2166957"/>
            <a:ext cx="3285066" cy="1906398"/>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Dialog</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sp>
        <p:nvSpPr>
          <p:cNvPr id="36" name="Rounded Rectangle 35"/>
          <p:cNvSpPr/>
          <p:nvPr/>
        </p:nvSpPr>
        <p:spPr>
          <a:xfrm>
            <a:off x="8932344" y="261494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Reference</a:t>
            </a:r>
          </a:p>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Engine</a:t>
            </a:r>
            <a:endParaRPr lang="en-US" sz="720" dirty="0">
              <a:solidFill>
                <a:srgbClr val="004266"/>
              </a:solidFill>
              <a:latin typeface="Monaco" charset="0"/>
              <a:ea typeface="Monaco" charset="0"/>
              <a:cs typeface="Monaco" charset="0"/>
            </a:endParaRPr>
          </a:p>
        </p:txBody>
      </p:sp>
      <p:sp>
        <p:nvSpPr>
          <p:cNvPr id="37" name="Rounded Rectangle 36"/>
          <p:cNvSpPr/>
          <p:nvPr/>
        </p:nvSpPr>
        <p:spPr>
          <a:xfrm>
            <a:off x="10433774" y="2614429"/>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Response Action</a:t>
            </a:r>
            <a:endParaRPr lang="en-US" sz="720" dirty="0">
              <a:solidFill>
                <a:srgbClr val="004266"/>
              </a:solidFill>
              <a:latin typeface="Monaco" charset="0"/>
              <a:ea typeface="Monaco" charset="0"/>
              <a:cs typeface="Monaco" charset="0"/>
            </a:endParaRPr>
          </a:p>
        </p:txBody>
      </p:sp>
      <p:sp>
        <p:nvSpPr>
          <p:cNvPr id="38" name="Rounded Rectangle 37"/>
          <p:cNvSpPr/>
          <p:nvPr/>
        </p:nvSpPr>
        <p:spPr>
          <a:xfrm>
            <a:off x="8932343" y="338851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State Management</a:t>
            </a:r>
            <a:endParaRPr lang="en-US" sz="720" dirty="0">
              <a:solidFill>
                <a:srgbClr val="004266"/>
              </a:solidFill>
              <a:latin typeface="Monaco" charset="0"/>
              <a:ea typeface="Monaco" charset="0"/>
              <a:cs typeface="Monaco" charset="0"/>
            </a:endParaRPr>
          </a:p>
        </p:txBody>
      </p:sp>
      <p:sp>
        <p:nvSpPr>
          <p:cNvPr id="39" name="Rounded Rectangle 38"/>
          <p:cNvSpPr/>
          <p:nvPr/>
        </p:nvSpPr>
        <p:spPr>
          <a:xfrm>
            <a:off x="10433772" y="3411343"/>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Inbound/Outbound API</a:t>
            </a:r>
            <a:endParaRPr lang="en-US" sz="720" dirty="0">
              <a:solidFill>
                <a:srgbClr val="004266"/>
              </a:solidFill>
              <a:latin typeface="Monaco" charset="0"/>
              <a:ea typeface="Monaco" charset="0"/>
              <a:cs typeface="Monaco" charset="0"/>
            </a:endParaRPr>
          </a:p>
        </p:txBody>
      </p:sp>
      <p:cxnSp>
        <p:nvCxnSpPr>
          <p:cNvPr id="40" name="Straight Arrow Connector 39"/>
          <p:cNvCxnSpPr>
            <a:stCxn id="22" idx="3"/>
            <a:endCxn id="35" idx="1"/>
          </p:cNvCxnSpPr>
          <p:nvPr/>
        </p:nvCxnSpPr>
        <p:spPr>
          <a:xfrm>
            <a:off x="7800623" y="2851496"/>
            <a:ext cx="801510" cy="268660"/>
          </a:xfrm>
          <a:prstGeom prst="straightConnector1">
            <a:avLst/>
          </a:prstGeom>
          <a:noFill/>
          <a:ln w="19050" cap="flat" cmpd="sng" algn="ctr">
            <a:solidFill>
              <a:srgbClr val="00B2F2">
                <a:lumMod val="50000"/>
              </a:srgbClr>
            </a:solidFill>
            <a:prstDash val="solid"/>
            <a:headEnd type="none"/>
            <a:tailEnd type="arrow"/>
          </a:ln>
          <a:effectLst/>
        </p:spPr>
      </p:cxnSp>
      <p:sp>
        <p:nvSpPr>
          <p:cNvPr id="43" name="Can 42"/>
          <p:cNvSpPr/>
          <p:nvPr/>
        </p:nvSpPr>
        <p:spPr>
          <a:xfrm>
            <a:off x="10852123" y="5631346"/>
            <a:ext cx="1003354" cy="101939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External System</a:t>
            </a:r>
            <a:endParaRPr lang="en-US" sz="1200" dirty="0">
              <a:solidFill>
                <a:srgbClr val="004266"/>
              </a:solidFill>
              <a:latin typeface="Monaco" charset="0"/>
              <a:ea typeface="Monaco" charset="0"/>
              <a:cs typeface="Monaco" charset="0"/>
            </a:endParaRPr>
          </a:p>
        </p:txBody>
      </p:sp>
      <p:cxnSp>
        <p:nvCxnSpPr>
          <p:cNvPr id="44" name="Straight Arrow Connector 43"/>
          <p:cNvCxnSpPr>
            <a:stCxn id="39" idx="3"/>
            <a:endCxn id="43" idx="1"/>
          </p:cNvCxnSpPr>
          <p:nvPr/>
        </p:nvCxnSpPr>
        <p:spPr>
          <a:xfrm flipH="1">
            <a:off x="11353800" y="3713333"/>
            <a:ext cx="251191" cy="1918013"/>
          </a:xfrm>
          <a:prstGeom prst="curvedConnector4">
            <a:avLst>
              <a:gd name="adj1" fmla="val -91006"/>
              <a:gd name="adj2" fmla="val 57872"/>
            </a:avLst>
          </a:prstGeom>
          <a:noFill/>
          <a:ln w="19050" cap="flat" cmpd="sng" algn="ctr">
            <a:solidFill>
              <a:srgbClr val="00B2F2">
                <a:lumMod val="50000"/>
              </a:srgbClr>
            </a:solidFill>
            <a:prstDash val="solid"/>
            <a:headEnd type="triangle"/>
            <a:tailEnd type="arrow"/>
          </a:ln>
          <a:effectLst/>
        </p:spPr>
      </p:cxnSp>
      <p:sp>
        <p:nvSpPr>
          <p:cNvPr id="48" name="Rounded Rectangular Callout 47"/>
          <p:cNvSpPr/>
          <p:nvPr/>
        </p:nvSpPr>
        <p:spPr>
          <a:xfrm>
            <a:off x="3138303" y="4575661"/>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今天天气不错</a:t>
            </a:r>
            <a:r>
              <a:rPr lang="en-US" altLang="zh-CN" sz="1200" dirty="0" smtClean="0"/>
              <a:t>....</a:t>
            </a:r>
            <a:endParaRPr lang="en-US" sz="1200" dirty="0"/>
          </a:p>
        </p:txBody>
      </p:sp>
      <p:cxnSp>
        <p:nvCxnSpPr>
          <p:cNvPr id="49" name="Straight Arrow Connector 48"/>
          <p:cNvCxnSpPr>
            <a:stCxn id="35" idx="2"/>
            <a:endCxn id="48" idx="2"/>
          </p:cNvCxnSpPr>
          <p:nvPr/>
        </p:nvCxnSpPr>
        <p:spPr>
          <a:xfrm rot="5400000">
            <a:off x="6498411" y="1407514"/>
            <a:ext cx="1080414" cy="6412096"/>
          </a:xfrm>
          <a:prstGeom prst="curvedConnector3">
            <a:avLst>
              <a:gd name="adj1" fmla="val 190120"/>
            </a:avLst>
          </a:prstGeom>
          <a:noFill/>
          <a:ln w="19050" cap="flat" cmpd="sng" algn="ctr">
            <a:solidFill>
              <a:srgbClr val="00B2F2">
                <a:lumMod val="50000"/>
              </a:srgbClr>
            </a:solidFill>
            <a:prstDash val="solid"/>
            <a:headEnd type="none"/>
            <a:tailEnd type="arrow"/>
          </a:ln>
          <a:effectLst/>
        </p:spPr>
      </p:cxnSp>
      <p:cxnSp>
        <p:nvCxnSpPr>
          <p:cNvPr id="54" name="Straight Arrow Connector 53"/>
          <p:cNvCxnSpPr>
            <a:stCxn id="48" idx="1"/>
            <a:endCxn id="5" idx="3"/>
          </p:cNvCxnSpPr>
          <p:nvPr/>
        </p:nvCxnSpPr>
        <p:spPr>
          <a:xfrm flipH="1" flipV="1">
            <a:off x="1942601" y="4607698"/>
            <a:ext cx="1195702" cy="257017"/>
          </a:xfrm>
          <a:prstGeom prst="straightConnector1">
            <a:avLst/>
          </a:prstGeom>
          <a:noFill/>
          <a:ln w="19050" cap="flat" cmpd="sng" algn="ctr">
            <a:solidFill>
              <a:srgbClr val="00B2F2">
                <a:lumMod val="50000"/>
              </a:srgbClr>
            </a:solidFill>
            <a:prstDash val="solid"/>
            <a:headEnd type="none"/>
            <a:tailEnd type="arrow"/>
          </a:ln>
          <a:effectLst/>
        </p:spPr>
      </p:cxnSp>
      <p:cxnSp>
        <p:nvCxnSpPr>
          <p:cNvPr id="57" name="Straight Arrow Connector 56"/>
          <p:cNvCxnSpPr>
            <a:stCxn id="48" idx="1"/>
            <a:endCxn id="4" idx="2"/>
          </p:cNvCxnSpPr>
          <p:nvPr/>
        </p:nvCxnSpPr>
        <p:spPr>
          <a:xfrm flipH="1" flipV="1">
            <a:off x="1390400" y="2980000"/>
            <a:ext cx="1747903" cy="1884715"/>
          </a:xfrm>
          <a:prstGeom prst="straightConnector1">
            <a:avLst/>
          </a:prstGeom>
          <a:noFill/>
          <a:ln w="19050" cap="flat" cmpd="sng" algn="ctr">
            <a:solidFill>
              <a:srgbClr val="00B2F2">
                <a:lumMod val="50000"/>
              </a:srgbClr>
            </a:solidFill>
            <a:prstDash val="solid"/>
            <a:headEnd type="none"/>
            <a:tailEnd type="arrow"/>
          </a:ln>
          <a:effectLst/>
        </p:spPr>
      </p:cxnSp>
      <p:sp>
        <p:nvSpPr>
          <p:cNvPr id="70" name="Rounded Rectangle 69"/>
          <p:cNvSpPr/>
          <p:nvPr/>
        </p:nvSpPr>
        <p:spPr>
          <a:xfrm>
            <a:off x="5454051" y="4236301"/>
            <a:ext cx="4570139" cy="89961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Model</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Management</a:t>
            </a:r>
            <a:endParaRPr lang="en-US" sz="900" dirty="0">
              <a:solidFill>
                <a:srgbClr val="004266"/>
              </a:solidFill>
              <a:latin typeface="Monaco" charset="0"/>
              <a:ea typeface="Monaco" charset="0"/>
              <a:cs typeface="Monaco" charset="0"/>
            </a:endParaRPr>
          </a:p>
        </p:txBody>
      </p:sp>
      <p:sp>
        <p:nvSpPr>
          <p:cNvPr id="72" name="Can 71"/>
          <p:cNvSpPr/>
          <p:nvPr/>
        </p:nvSpPr>
        <p:spPr>
          <a:xfrm>
            <a:off x="5775679" y="4585954"/>
            <a:ext cx="1065387"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Model</a:t>
            </a:r>
            <a:endParaRPr lang="en-US" sz="1200" dirty="0">
              <a:solidFill>
                <a:srgbClr val="004266"/>
              </a:solidFill>
              <a:latin typeface="Monaco" charset="0"/>
              <a:ea typeface="Monaco" charset="0"/>
              <a:cs typeface="Monaco" charset="0"/>
            </a:endParaRPr>
          </a:p>
        </p:txBody>
      </p:sp>
      <p:sp>
        <p:nvSpPr>
          <p:cNvPr id="73" name="Can 72"/>
          <p:cNvSpPr/>
          <p:nvPr/>
        </p:nvSpPr>
        <p:spPr>
          <a:xfrm>
            <a:off x="7379946" y="4600276"/>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Training</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Data</a:t>
            </a:r>
            <a:endParaRPr lang="en-US" sz="1200" dirty="0">
              <a:solidFill>
                <a:srgbClr val="004266"/>
              </a:solidFill>
              <a:latin typeface="Monaco" charset="0"/>
              <a:ea typeface="Monaco" charset="0"/>
              <a:cs typeface="Monaco" charset="0"/>
            </a:endParaRPr>
          </a:p>
        </p:txBody>
      </p:sp>
      <p:sp>
        <p:nvSpPr>
          <p:cNvPr id="74" name="Lightning Bolt 73"/>
          <p:cNvSpPr/>
          <p:nvPr/>
        </p:nvSpPr>
        <p:spPr>
          <a:xfrm>
            <a:off x="5980965" y="3410832"/>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6228820" y="3519173"/>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76" name="Lightning Bolt 75"/>
          <p:cNvSpPr/>
          <p:nvPr/>
        </p:nvSpPr>
        <p:spPr>
          <a:xfrm>
            <a:off x="10137584" y="3856765"/>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0385439" y="3965106"/>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81" name="Can 80"/>
          <p:cNvSpPr/>
          <p:nvPr/>
        </p:nvSpPr>
        <p:spPr>
          <a:xfrm>
            <a:off x="8725362" y="4567779"/>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Pipeline</a:t>
            </a:r>
            <a:r>
              <a:rPr lang="zh-CN" altLang="en-US" sz="1200" dirty="0" smtClean="0">
                <a:solidFill>
                  <a:srgbClr val="004266"/>
                </a:solidFill>
                <a:latin typeface="Monaco" charset="0"/>
                <a:ea typeface="Monaco" charset="0"/>
                <a:cs typeface="Monaco" charset="0"/>
              </a:rPr>
              <a:t> </a:t>
            </a:r>
            <a:r>
              <a:rPr lang="en-US" altLang="zh-CN" sz="1200" dirty="0" err="1" smtClean="0">
                <a:solidFill>
                  <a:srgbClr val="004266"/>
                </a:solidFill>
                <a:latin typeface="Monaco" charset="0"/>
                <a:ea typeface="Monaco" charset="0"/>
                <a:cs typeface="Monaco" charset="0"/>
              </a:rPr>
              <a:t>Config</a:t>
            </a:r>
            <a:endParaRPr lang="en-US" sz="1200" dirty="0">
              <a:solidFill>
                <a:srgbClr val="004266"/>
              </a:solidFill>
              <a:latin typeface="Monaco" charset="0"/>
              <a:ea typeface="Monaco" charset="0"/>
              <a:cs typeface="Monaco" charset="0"/>
            </a:endParaRPr>
          </a:p>
        </p:txBody>
      </p:sp>
      <p:sp>
        <p:nvSpPr>
          <p:cNvPr id="83" name="矩形 37"/>
          <p:cNvSpPr/>
          <p:nvPr/>
        </p:nvSpPr>
        <p:spPr>
          <a:xfrm>
            <a:off x="1925672" y="2907020"/>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STT</a:t>
            </a:r>
            <a:endParaRPr kumimoji="1" lang="zh-CN" altLang="en-US" sz="1000" dirty="0">
              <a:solidFill>
                <a:schemeClr val="tx1"/>
              </a:solidFill>
              <a:latin typeface="Times" charset="0"/>
              <a:ea typeface="Times" charset="0"/>
              <a:cs typeface="Times" charset="0"/>
            </a:endParaRPr>
          </a:p>
        </p:txBody>
      </p:sp>
      <p:sp>
        <p:nvSpPr>
          <p:cNvPr id="84" name="矩形 38"/>
          <p:cNvSpPr/>
          <p:nvPr/>
        </p:nvSpPr>
        <p:spPr>
          <a:xfrm>
            <a:off x="1280723" y="3317976"/>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TTS</a:t>
            </a:r>
            <a:endParaRPr kumimoji="1" lang="zh-CN" altLang="en-US" sz="1000" dirty="0">
              <a:solidFill>
                <a:schemeClr val="tx1"/>
              </a:solidFill>
              <a:latin typeface="Times" charset="0"/>
              <a:ea typeface="Times" charset="0"/>
              <a:cs typeface="Times" charset="0"/>
            </a:endParaRPr>
          </a:p>
        </p:txBody>
      </p:sp>
    </p:spTree>
    <p:extLst>
      <p:ext uri="{BB962C8B-B14F-4D97-AF65-F5344CB8AC3E}">
        <p14:creationId xmlns:p14="http://schemas.microsoft.com/office/powerpoint/2010/main" val="11213720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051395" y="0"/>
            <a:ext cx="5566188" cy="6858000"/>
          </a:xfrm>
          <a:prstGeom prst="rect">
            <a:avLst/>
          </a:prstGeom>
        </p:spPr>
      </p:pic>
    </p:spTree>
    <p:extLst>
      <p:ext uri="{BB962C8B-B14F-4D97-AF65-F5344CB8AC3E}">
        <p14:creationId xmlns:p14="http://schemas.microsoft.com/office/powerpoint/2010/main" val="1506010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On-device </a:t>
            </a:r>
            <a:r>
              <a:rPr lang="en-US" dirty="0" smtClean="0"/>
              <a:t>processing</a:t>
            </a:r>
            <a:endParaRPr lang="en-US" dirty="0"/>
          </a:p>
        </p:txBody>
      </p:sp>
      <p:pic>
        <p:nvPicPr>
          <p:cNvPr id="4" name="Content Placeholder 3"/>
          <p:cNvPicPr>
            <a:picLocks noGrp="1" noChangeAspect="1"/>
          </p:cNvPicPr>
          <p:nvPr>
            <p:ph idx="1"/>
          </p:nvPr>
        </p:nvPicPr>
        <p:blipFill>
          <a:blip r:embed="rId2"/>
          <a:stretch>
            <a:fillRect/>
          </a:stretch>
        </p:blipFill>
        <p:spPr>
          <a:xfrm>
            <a:off x="1464852" y="1825625"/>
            <a:ext cx="9262296" cy="4351338"/>
          </a:xfrm>
          <a:prstGeom prst="rect">
            <a:avLst/>
          </a:prstGeom>
        </p:spPr>
      </p:pic>
    </p:spTree>
    <p:extLst>
      <p:ext uri="{BB962C8B-B14F-4D97-AF65-F5344CB8AC3E}">
        <p14:creationId xmlns:p14="http://schemas.microsoft.com/office/powerpoint/2010/main" val="724350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a:t>
            </a:r>
            <a:r>
              <a:rPr lang="en-US" dirty="0" smtClean="0"/>
              <a:t>FEATURES</a:t>
            </a:r>
            <a:endParaRPr lang="en-US" dirty="0"/>
          </a:p>
        </p:txBody>
      </p:sp>
      <p:sp>
        <p:nvSpPr>
          <p:cNvPr id="3" name="Content Placeholder 2"/>
          <p:cNvSpPr>
            <a:spLocks noGrp="1"/>
          </p:cNvSpPr>
          <p:nvPr>
            <p:ph idx="1"/>
          </p:nvPr>
        </p:nvSpPr>
        <p:spPr>
          <a:xfrm>
            <a:off x="838200" y="1546578"/>
            <a:ext cx="10515600" cy="4630385"/>
          </a:xfrm>
        </p:spPr>
        <p:txBody>
          <a:bodyPr>
            <a:normAutofit/>
          </a:bodyPr>
          <a:lstStyle/>
          <a:p>
            <a:r>
              <a:rPr lang="en-US" sz="2400" dirty="0">
                <a:latin typeface="Comic Sans MS" charset="0"/>
                <a:ea typeface="Comic Sans MS" charset="0"/>
                <a:cs typeface="Comic Sans MS" charset="0"/>
              </a:rPr>
              <a:t>Device </a:t>
            </a:r>
            <a:r>
              <a:rPr lang="en-US" sz="2400" dirty="0" smtClean="0">
                <a:latin typeface="Comic Sans MS" charset="0"/>
                <a:ea typeface="Comic Sans MS" charset="0"/>
                <a:cs typeface="Comic Sans MS" charset="0"/>
              </a:rPr>
              <a:t>Manager</a:t>
            </a:r>
          </a:p>
          <a:p>
            <a:pPr lvl="1"/>
            <a:r>
              <a:rPr lang="en-US" sz="2000" dirty="0">
                <a:latin typeface="Comic Sans MS" charset="0"/>
                <a:ea typeface="Comic Sans MS" charset="0"/>
                <a:cs typeface="Comic Sans MS" charset="0"/>
              </a:rPr>
              <a:t>The device manager allows individual devices to be configured and managed securely in a coarse-grained way; management can be done through a console or programmatically. The device manager establishes the identity of a device, and provides the mechanism for authenticating a device when connecting. It also maintains a logical configuration of each device and can be used to remotely control the device from the cloud.</a:t>
            </a:r>
          </a:p>
          <a:p>
            <a:r>
              <a:rPr lang="en-US" sz="2400" dirty="0">
                <a:latin typeface="Comic Sans MS" charset="0"/>
                <a:ea typeface="Comic Sans MS" charset="0"/>
                <a:cs typeface="Comic Sans MS" charset="0"/>
              </a:rPr>
              <a:t>Protocol </a:t>
            </a:r>
            <a:r>
              <a:rPr lang="en-US" sz="2400" dirty="0" smtClean="0">
                <a:latin typeface="Comic Sans MS" charset="0"/>
                <a:ea typeface="Comic Sans MS" charset="0"/>
                <a:cs typeface="Comic Sans MS" charset="0"/>
              </a:rPr>
              <a:t>Bridge</a:t>
            </a:r>
          </a:p>
          <a:p>
            <a:pPr lvl="1"/>
            <a:r>
              <a:rPr lang="en-US" sz="2000" dirty="0">
                <a:latin typeface="Comic Sans MS" charset="0"/>
                <a:ea typeface="Comic Sans MS" charset="0"/>
                <a:cs typeface="Comic Sans MS" charset="0"/>
              </a:rPr>
              <a:t>The protocol bridge provides connection endpoints for protocols with automatic load balancing for all device connections. The protocol bridge has native support for secure connection over industry standard protocols such as MQTT, HTTP. The protocol bridge publishes all device telemetry to Cloud Pub/Sub, which can then be consumed by downstream analytic systems.</a:t>
            </a:r>
          </a:p>
        </p:txBody>
      </p:sp>
    </p:spTree>
    <p:extLst>
      <p:ext uri="{BB962C8B-B14F-4D97-AF65-F5344CB8AC3E}">
        <p14:creationId xmlns:p14="http://schemas.microsoft.com/office/powerpoint/2010/main" val="708854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IoT End to End System</a:t>
            </a:r>
            <a:endParaRPr lang="en-US" dirty="0"/>
          </a:p>
        </p:txBody>
      </p:sp>
      <p:pic>
        <p:nvPicPr>
          <p:cNvPr id="4" name="Content Placeholder 3"/>
          <p:cNvPicPr>
            <a:picLocks noGrp="1" noChangeAspect="1"/>
          </p:cNvPicPr>
          <p:nvPr>
            <p:ph idx="1"/>
          </p:nvPr>
        </p:nvPicPr>
        <p:blipFill>
          <a:blip r:embed="rId2"/>
          <a:stretch>
            <a:fillRect/>
          </a:stretch>
        </p:blipFill>
        <p:spPr>
          <a:xfrm>
            <a:off x="838200" y="1900175"/>
            <a:ext cx="10515600" cy="4202237"/>
          </a:xfrm>
          <a:prstGeom prst="rect">
            <a:avLst/>
          </a:prstGeom>
        </p:spPr>
      </p:pic>
    </p:spTree>
    <p:extLst>
      <p:ext uri="{BB962C8B-B14F-4D97-AF65-F5344CB8AC3E}">
        <p14:creationId xmlns:p14="http://schemas.microsoft.com/office/powerpoint/2010/main" val="430509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data abstraction</a:t>
            </a:r>
          </a:p>
        </p:txBody>
      </p:sp>
      <p:pic>
        <p:nvPicPr>
          <p:cNvPr id="4" name="Content Placeholder 3"/>
          <p:cNvPicPr>
            <a:picLocks noGrp="1" noChangeAspect="1"/>
          </p:cNvPicPr>
          <p:nvPr>
            <p:ph idx="1"/>
          </p:nvPr>
        </p:nvPicPr>
        <p:blipFill>
          <a:blip r:embed="rId2"/>
          <a:stretch>
            <a:fillRect/>
          </a:stretch>
        </p:blipFill>
        <p:spPr>
          <a:xfrm>
            <a:off x="1318804" y="1825625"/>
            <a:ext cx="9554391" cy="4351338"/>
          </a:xfrm>
          <a:prstGeom prst="rect">
            <a:avLst/>
          </a:prstGeom>
        </p:spPr>
      </p:pic>
    </p:spTree>
    <p:extLst>
      <p:ext uri="{BB962C8B-B14F-4D97-AF65-F5344CB8AC3E}">
        <p14:creationId xmlns:p14="http://schemas.microsoft.com/office/powerpoint/2010/main" val="1880313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 : data abstraction layers</a:t>
            </a:r>
          </a:p>
        </p:txBody>
      </p:sp>
      <p:pic>
        <p:nvPicPr>
          <p:cNvPr id="4" name="Content Placeholder 3"/>
          <p:cNvPicPr>
            <a:picLocks noGrp="1" noChangeAspect="1"/>
          </p:cNvPicPr>
          <p:nvPr>
            <p:ph idx="1"/>
          </p:nvPr>
        </p:nvPicPr>
        <p:blipFill>
          <a:blip r:embed="rId2"/>
          <a:stretch>
            <a:fillRect/>
          </a:stretch>
        </p:blipFill>
        <p:spPr>
          <a:xfrm>
            <a:off x="1088062" y="1690688"/>
            <a:ext cx="9218694" cy="4940504"/>
          </a:xfrm>
          <a:prstGeom prst="rect">
            <a:avLst/>
          </a:prstGeom>
        </p:spPr>
      </p:pic>
    </p:spTree>
    <p:extLst>
      <p:ext uri="{BB962C8B-B14F-4D97-AF65-F5344CB8AC3E}">
        <p14:creationId xmlns:p14="http://schemas.microsoft.com/office/powerpoint/2010/main" val="477163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Capturing an IoT System with a graph data base</a:t>
            </a:r>
          </a:p>
        </p:txBody>
      </p:sp>
      <p:pic>
        <p:nvPicPr>
          <p:cNvPr id="4" name="Content Placeholder 3"/>
          <p:cNvPicPr>
            <a:picLocks noGrp="1" noChangeAspect="1"/>
          </p:cNvPicPr>
          <p:nvPr>
            <p:ph idx="1"/>
          </p:nvPr>
        </p:nvPicPr>
        <p:blipFill>
          <a:blip r:embed="rId2"/>
          <a:stretch>
            <a:fillRect/>
          </a:stretch>
        </p:blipFill>
        <p:spPr>
          <a:xfrm>
            <a:off x="951088" y="1566509"/>
            <a:ext cx="9841089" cy="4925165"/>
          </a:xfrm>
          <a:prstGeom prst="rect">
            <a:avLst/>
          </a:prstGeom>
        </p:spPr>
      </p:pic>
    </p:spTree>
    <p:extLst>
      <p:ext uri="{BB962C8B-B14F-4D97-AF65-F5344CB8AC3E}">
        <p14:creationId xmlns:p14="http://schemas.microsoft.com/office/powerpoint/2010/main" val="324942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Capturing IoT data as a graph</a:t>
            </a:r>
          </a:p>
        </p:txBody>
      </p:sp>
      <p:pic>
        <p:nvPicPr>
          <p:cNvPr id="4" name="Content Placeholder 3"/>
          <p:cNvPicPr>
            <a:picLocks noGrp="1" noChangeAspect="1"/>
          </p:cNvPicPr>
          <p:nvPr>
            <p:ph idx="1"/>
          </p:nvPr>
        </p:nvPicPr>
        <p:blipFill>
          <a:blip r:embed="rId2"/>
          <a:stretch>
            <a:fillRect/>
          </a:stretch>
        </p:blipFill>
        <p:spPr>
          <a:xfrm>
            <a:off x="1231530" y="1396645"/>
            <a:ext cx="8499492" cy="5251803"/>
          </a:xfrm>
          <a:prstGeom prst="rect">
            <a:avLst/>
          </a:prstGeom>
        </p:spPr>
      </p:pic>
    </p:spTree>
    <p:extLst>
      <p:ext uri="{BB962C8B-B14F-4D97-AF65-F5344CB8AC3E}">
        <p14:creationId xmlns:p14="http://schemas.microsoft.com/office/powerpoint/2010/main" val="677012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IoT </a:t>
            </a:r>
            <a:r>
              <a:rPr lang="en-US" dirty="0" err="1" smtClean="0"/>
              <a:t>Chatbot</a:t>
            </a:r>
            <a:r>
              <a:rPr lang="en-US" dirty="0"/>
              <a:t> </a:t>
            </a:r>
            <a:br>
              <a:rPr lang="en-US" dirty="0"/>
            </a:br>
            <a:r>
              <a:rPr lang="en-US" sz="2200" dirty="0"/>
              <a:t>http://</a:t>
            </a:r>
            <a:r>
              <a:rPr lang="en-US" sz="2200" dirty="0" err="1"/>
              <a:t>radiostud.io</a:t>
            </a:r>
            <a:r>
              <a:rPr lang="en-US" sz="2200" dirty="0"/>
              <a:t>/facilities-management-</a:t>
            </a:r>
            <a:r>
              <a:rPr lang="en-US" sz="2200" dirty="0" err="1"/>
              <a:t>iot</a:t>
            </a:r>
            <a:r>
              <a:rPr lang="en-US" sz="2200" dirty="0"/>
              <a:t>-</a:t>
            </a:r>
            <a:r>
              <a:rPr lang="en-US" sz="2200" dirty="0" err="1"/>
              <a:t>chatbot</a:t>
            </a:r>
            <a:r>
              <a:rPr lang="en-US" sz="2200" dirty="0"/>
              <a:t>-azure-</a:t>
            </a:r>
            <a:r>
              <a:rPr lang="en-US" sz="2200" dirty="0" err="1"/>
              <a:t>iot</a:t>
            </a:r>
            <a:r>
              <a:rPr lang="en-US" sz="2200" dirty="0"/>
              <a:t>/</a:t>
            </a:r>
          </a:p>
        </p:txBody>
      </p:sp>
      <p:sp>
        <p:nvSpPr>
          <p:cNvPr id="3" name="Content Placeholder 2"/>
          <p:cNvSpPr>
            <a:spLocks noGrp="1"/>
          </p:cNvSpPr>
          <p:nvPr>
            <p:ph idx="1"/>
          </p:nvPr>
        </p:nvSpPr>
        <p:spPr/>
        <p:txBody>
          <a:bodyPr/>
          <a:lstStyle/>
          <a:p>
            <a:pPr fontAlgn="base"/>
            <a:r>
              <a:rPr lang="en-US" i="1" dirty="0"/>
              <a:t>Managing thousands of IoT devices via a dashboard may not always be the most intuitive way. After all, who wants to scan through the clutter of a thousand different things and their notifications. In this blog post, we show you a unique approach to solve this problem through an IoT </a:t>
            </a:r>
            <a:r>
              <a:rPr lang="en-US" i="1" dirty="0" err="1"/>
              <a:t>chatbot</a:t>
            </a:r>
            <a:r>
              <a:rPr lang="en-US" i="1" dirty="0"/>
              <a:t>. Just like you chat with your co-workers, you can also chat with your devices, and they can respond back too.</a:t>
            </a:r>
            <a:endParaRPr lang="en-US" dirty="0"/>
          </a:p>
          <a:p>
            <a:pPr fontAlgn="base"/>
            <a:r>
              <a:rPr lang="en-US" i="1" dirty="0"/>
              <a:t>Read on to know how a facilities management team interacts with the device/assets via a chat interface to make their maintenance chores easier and seamless.  This chat interface is powered by the </a:t>
            </a:r>
            <a:r>
              <a:rPr lang="en-US" i="1" dirty="0">
                <a:hlinkClick r:id="rId2"/>
              </a:rPr>
              <a:t>Azure IoT Hub</a:t>
            </a:r>
            <a:r>
              <a:rPr lang="en-US" i="1" dirty="0"/>
              <a:t> and </a:t>
            </a:r>
            <a:r>
              <a:rPr lang="en-US" i="1" dirty="0">
                <a:hlinkClick r:id="rId3"/>
              </a:rPr>
              <a:t>PubNub</a:t>
            </a:r>
            <a:r>
              <a:rPr lang="en-US" i="1" dirty="0"/>
              <a:t>. </a:t>
            </a:r>
            <a:endParaRPr lang="en-US" dirty="0"/>
          </a:p>
          <a:p>
            <a:endParaRPr lang="en-US" dirty="0"/>
          </a:p>
        </p:txBody>
      </p:sp>
    </p:spTree>
    <p:extLst>
      <p:ext uri="{BB962C8B-B14F-4D97-AF65-F5344CB8AC3E}">
        <p14:creationId xmlns:p14="http://schemas.microsoft.com/office/powerpoint/2010/main" val="2136657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Facilities Management with IoT </a:t>
            </a:r>
            <a:r>
              <a:rPr lang="en-US" dirty="0" err="1" smtClean="0"/>
              <a:t>Chatbot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1880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17424" y="637025"/>
            <a:ext cx="6862794" cy="6014071"/>
          </a:xfrm>
          <a:prstGeom prst="rect">
            <a:avLst/>
          </a:prstGeom>
        </p:spPr>
      </p:pic>
    </p:spTree>
    <p:extLst>
      <p:ext uri="{BB962C8B-B14F-4D97-AF65-F5344CB8AC3E}">
        <p14:creationId xmlns:p14="http://schemas.microsoft.com/office/powerpoint/2010/main" val="8528224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stretch>
            <a:fillRect/>
          </a:stretch>
        </p:blipFill>
        <p:spPr>
          <a:xfrm>
            <a:off x="5916657" y="2247069"/>
            <a:ext cx="2664883" cy="1813539"/>
          </a:xfrm>
          <a:prstGeom prst="rect">
            <a:avLst/>
          </a:prstGeom>
        </p:spPr>
      </p:pic>
      <p:pic>
        <p:nvPicPr>
          <p:cNvPr id="91" name="Picture 90"/>
          <p:cNvPicPr>
            <a:picLocks noChangeAspect="1"/>
          </p:cNvPicPr>
          <p:nvPr/>
        </p:nvPicPr>
        <p:blipFill>
          <a:blip r:embed="rId3"/>
          <a:stretch>
            <a:fillRect/>
          </a:stretch>
        </p:blipFill>
        <p:spPr>
          <a:xfrm>
            <a:off x="273754" y="1155970"/>
            <a:ext cx="3383844" cy="1443533"/>
          </a:xfrm>
          <a:prstGeom prst="rect">
            <a:avLst/>
          </a:prstGeom>
        </p:spPr>
      </p:pic>
      <p:sp>
        <p:nvSpPr>
          <p:cNvPr id="4" name="Rectangle 3"/>
          <p:cNvSpPr/>
          <p:nvPr/>
        </p:nvSpPr>
        <p:spPr>
          <a:xfrm>
            <a:off x="6122424" y="1877737"/>
            <a:ext cx="2117887"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Cloud Platform</a:t>
            </a:r>
            <a:endParaRPr lang="en-US" sz="1400" dirty="0">
              <a:solidFill>
                <a:srgbClr val="004266"/>
              </a:solidFill>
              <a:latin typeface="Monaco" charset="0"/>
              <a:ea typeface="Monaco" charset="0"/>
              <a:cs typeface="Monaco" charset="0"/>
            </a:endParaRPr>
          </a:p>
        </p:txBody>
      </p:sp>
      <p:sp>
        <p:nvSpPr>
          <p:cNvPr id="5" name="Rectangle 4"/>
          <p:cNvSpPr/>
          <p:nvPr/>
        </p:nvSpPr>
        <p:spPr>
          <a:xfrm>
            <a:off x="960433" y="786638"/>
            <a:ext cx="2010486"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AI Chatbot </a:t>
            </a:r>
            <a:r>
              <a:rPr lang="en-US" sz="1400" dirty="0" smtClean="0">
                <a:solidFill>
                  <a:srgbClr val="004266"/>
                </a:solidFill>
                <a:latin typeface="Monaco" charset="0"/>
                <a:ea typeface="Monaco" charset="0"/>
                <a:cs typeface="Monaco" charset="0"/>
              </a:rPr>
              <a:t>System</a:t>
            </a:r>
            <a:endParaRPr lang="en-US" sz="1400" dirty="0">
              <a:solidFill>
                <a:srgbClr val="004266"/>
              </a:solidFill>
              <a:latin typeface="Monaco" charset="0"/>
              <a:ea typeface="Monaco" charset="0"/>
              <a:cs typeface="Monaco" charset="0"/>
            </a:endParaRPr>
          </a:p>
        </p:txBody>
      </p:sp>
      <p:pic>
        <p:nvPicPr>
          <p:cNvPr id="2" name="Picture 1"/>
          <p:cNvPicPr>
            <a:picLocks noChangeAspect="1"/>
          </p:cNvPicPr>
          <p:nvPr/>
        </p:nvPicPr>
        <p:blipFill>
          <a:blip r:embed="rId4"/>
          <a:stretch>
            <a:fillRect/>
          </a:stretch>
        </p:blipFill>
        <p:spPr>
          <a:xfrm>
            <a:off x="6961758" y="4808432"/>
            <a:ext cx="1203020" cy="1031160"/>
          </a:xfrm>
          <a:prstGeom prst="rect">
            <a:avLst/>
          </a:prstGeom>
        </p:spPr>
      </p:pic>
      <p:sp>
        <p:nvSpPr>
          <p:cNvPr id="26" name="Rectangle 25"/>
          <p:cNvSpPr/>
          <p:nvPr/>
        </p:nvSpPr>
        <p:spPr>
          <a:xfrm>
            <a:off x="5804536" y="4819583"/>
            <a:ext cx="1151277"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Edge</a:t>
            </a:r>
          </a:p>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&amp; Devices</a:t>
            </a:r>
            <a:endParaRPr lang="en-US" sz="1400" dirty="0">
              <a:solidFill>
                <a:srgbClr val="004266"/>
              </a:solidFill>
              <a:latin typeface="Monaco" charset="0"/>
              <a:ea typeface="Monaco" charset="0"/>
              <a:cs typeface="Monaco" charset="0"/>
            </a:endParaRPr>
          </a:p>
        </p:txBody>
      </p:sp>
      <p:sp>
        <p:nvSpPr>
          <p:cNvPr id="29" name="Left-Right Arrow 28"/>
          <p:cNvSpPr/>
          <p:nvPr/>
        </p:nvSpPr>
        <p:spPr>
          <a:xfrm rot="1914559">
            <a:off x="3638842" y="2397714"/>
            <a:ext cx="2296570" cy="16135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3" name="Rectangle 2"/>
          <p:cNvSpPr/>
          <p:nvPr/>
        </p:nvSpPr>
        <p:spPr>
          <a:xfrm>
            <a:off x="4159391" y="2247560"/>
            <a:ext cx="1255472" cy="461665"/>
          </a:xfrm>
          <a:prstGeom prst="rect">
            <a:avLst/>
          </a:prstGeom>
        </p:spPr>
        <p:txBody>
          <a:bodyPr wrap="none">
            <a:spAutoFit/>
          </a:bodyPr>
          <a:lstStyle/>
          <a:p>
            <a:r>
              <a:rPr lang="en-US" sz="1200" smtClean="0">
                <a:latin typeface="Comic Sans MS" charset="0"/>
                <a:ea typeface="Comic Sans MS" charset="0"/>
                <a:cs typeface="Comic Sans MS" charset="0"/>
              </a:rPr>
              <a:t>Control device </a:t>
            </a:r>
          </a:p>
          <a:p>
            <a:pPr algn="ctr"/>
            <a:r>
              <a:rPr lang="en-US" sz="1200" dirty="0" smtClean="0">
                <a:latin typeface="Comic Sans MS" charset="0"/>
                <a:ea typeface="Comic Sans MS" charset="0"/>
                <a:cs typeface="Comic Sans MS" charset="0"/>
              </a:rPr>
              <a:t>through API</a:t>
            </a:r>
            <a:endParaRPr lang="en-US" sz="1200" dirty="0">
              <a:latin typeface="Comic Sans MS" charset="0"/>
              <a:ea typeface="Comic Sans MS" charset="0"/>
              <a:cs typeface="Comic Sans MS" charset="0"/>
            </a:endParaRPr>
          </a:p>
        </p:txBody>
      </p:sp>
      <p:sp>
        <p:nvSpPr>
          <p:cNvPr id="33" name="Rectangle 32"/>
          <p:cNvSpPr/>
          <p:nvPr/>
        </p:nvSpPr>
        <p:spPr>
          <a:xfrm>
            <a:off x="4353203" y="239478"/>
            <a:ext cx="2581156"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2400" dirty="0" smtClean="0">
                <a:solidFill>
                  <a:srgbClr val="004266"/>
                </a:solidFill>
                <a:latin typeface="Monaco" charset="0"/>
                <a:ea typeface="Monaco" charset="0"/>
                <a:cs typeface="Monaco" charset="0"/>
              </a:rPr>
              <a:t>IoT Ecosystem</a:t>
            </a:r>
            <a:endParaRPr lang="en-US" sz="2400" dirty="0">
              <a:solidFill>
                <a:srgbClr val="004266"/>
              </a:solidFill>
              <a:latin typeface="Monaco" charset="0"/>
              <a:ea typeface="Monaco" charset="0"/>
              <a:cs typeface="Monaco" charset="0"/>
            </a:endParaRPr>
          </a:p>
        </p:txBody>
      </p:sp>
      <p:sp>
        <p:nvSpPr>
          <p:cNvPr id="30" name="Donut 29"/>
          <p:cNvSpPr/>
          <p:nvPr/>
        </p:nvSpPr>
        <p:spPr>
          <a:xfrm>
            <a:off x="7142888" y="4323644"/>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3"/>
          <p:cNvCxnSpPr>
            <a:stCxn id="30" idx="0"/>
            <a:endCxn id="52" idx="2"/>
          </p:cNvCxnSpPr>
          <p:nvPr/>
        </p:nvCxnSpPr>
        <p:spPr>
          <a:xfrm flipH="1" flipV="1">
            <a:off x="7249099" y="4060608"/>
            <a:ext cx="509" cy="2630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30" idx="4"/>
          </p:cNvCxnSpPr>
          <p:nvPr/>
        </p:nvCxnSpPr>
        <p:spPr>
          <a:xfrm flipV="1">
            <a:off x="7249099" y="4538133"/>
            <a:ext cx="509" cy="27029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355819" y="4211617"/>
            <a:ext cx="1590500" cy="276999"/>
          </a:xfrm>
          <a:prstGeom prst="rect">
            <a:avLst/>
          </a:prstGeom>
        </p:spPr>
        <p:txBody>
          <a:bodyPr wrap="none">
            <a:spAutoFit/>
          </a:bodyPr>
          <a:lstStyle/>
          <a:p>
            <a:r>
              <a:rPr lang="en-US" sz="1200" dirty="0" smtClean="0">
                <a:latin typeface="Comic Sans MS" charset="0"/>
                <a:ea typeface="Comic Sans MS" charset="0"/>
                <a:cs typeface="Comic Sans MS" charset="0"/>
              </a:rPr>
              <a:t>Connection Protocol</a:t>
            </a:r>
            <a:endParaRPr lang="en-US" sz="1200" dirty="0">
              <a:latin typeface="Comic Sans MS" charset="0"/>
              <a:ea typeface="Comic Sans MS" charset="0"/>
              <a:cs typeface="Comic Sans MS" charset="0"/>
            </a:endParaRPr>
          </a:p>
        </p:txBody>
      </p:sp>
      <p:sp>
        <p:nvSpPr>
          <p:cNvPr id="42" name="Rectangle 41"/>
          <p:cNvSpPr/>
          <p:nvPr/>
        </p:nvSpPr>
        <p:spPr>
          <a:xfrm>
            <a:off x="8130809" y="3015338"/>
            <a:ext cx="1252266" cy="276999"/>
          </a:xfrm>
          <a:prstGeom prst="rect">
            <a:avLst/>
          </a:prstGeom>
        </p:spPr>
        <p:txBody>
          <a:bodyPr wrap="none">
            <a:spAutoFit/>
          </a:bodyPr>
          <a:lstStyle/>
          <a:p>
            <a:r>
              <a:rPr lang="en-US" sz="1200" dirty="0" smtClean="0">
                <a:latin typeface="Comic Sans MS" charset="0"/>
                <a:ea typeface="Comic Sans MS" charset="0"/>
                <a:cs typeface="Comic Sans MS" charset="0"/>
              </a:rPr>
              <a:t>Data Ingestion</a:t>
            </a:r>
            <a:endParaRPr lang="en-US" sz="1200" dirty="0">
              <a:latin typeface="Comic Sans MS" charset="0"/>
              <a:ea typeface="Comic Sans MS" charset="0"/>
              <a:cs typeface="Comic Sans MS" charset="0"/>
            </a:endParaRPr>
          </a:p>
        </p:txBody>
      </p:sp>
      <p:sp>
        <p:nvSpPr>
          <p:cNvPr id="43" name="Rounded Rectangle 42"/>
          <p:cNvSpPr/>
          <p:nvPr/>
        </p:nvSpPr>
        <p:spPr>
          <a:xfrm>
            <a:off x="192798" y="4921956"/>
            <a:ext cx="4301066" cy="100562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endParaRPr lang="en-US" sz="800" dirty="0">
              <a:solidFill>
                <a:srgbClr val="004266"/>
              </a:solidFill>
              <a:latin typeface="Monaco" charset="0"/>
              <a:ea typeface="Monaco" charset="0"/>
              <a:cs typeface="Monaco" charset="0"/>
            </a:endParaRPr>
          </a:p>
        </p:txBody>
      </p:sp>
      <p:sp>
        <p:nvSpPr>
          <p:cNvPr id="44" name="Rounded Rectangle 43"/>
          <p:cNvSpPr/>
          <p:nvPr/>
        </p:nvSpPr>
        <p:spPr>
          <a:xfrm>
            <a:off x="324662" y="5043322"/>
            <a:ext cx="1171556" cy="766481"/>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100" dirty="0" smtClean="0">
                <a:solidFill>
                  <a:srgbClr val="004266"/>
                </a:solidFill>
                <a:latin typeface="Monaco" charset="0"/>
                <a:ea typeface="Monaco" charset="0"/>
                <a:cs typeface="Monaco" charset="0"/>
              </a:rPr>
              <a:t>Model Manager</a:t>
            </a:r>
          </a:p>
          <a:p>
            <a:pPr algn="ctr" defTabSz="914377" eaLnBrk="0" fontAlgn="base">
              <a:spcBef>
                <a:spcPct val="0"/>
              </a:spcBef>
              <a:spcAft>
                <a:spcPct val="0"/>
              </a:spcAft>
              <a:defRPr/>
            </a:pPr>
            <a:r>
              <a:rPr lang="en-US" sz="900" dirty="0" smtClean="0">
                <a:solidFill>
                  <a:srgbClr val="004266"/>
                </a:solidFill>
                <a:latin typeface="Monaco" charset="0"/>
                <a:ea typeface="Monaco" charset="0"/>
                <a:cs typeface="Monaco" charset="0"/>
              </a:rPr>
              <a:t>(Persist, Scheduler)</a:t>
            </a:r>
            <a:endParaRPr lang="en-US" sz="900" dirty="0">
              <a:solidFill>
                <a:srgbClr val="004266"/>
              </a:solidFill>
              <a:latin typeface="Monaco" charset="0"/>
              <a:ea typeface="Monaco" charset="0"/>
              <a:cs typeface="Monaco" charset="0"/>
            </a:endParaRPr>
          </a:p>
        </p:txBody>
      </p:sp>
      <p:sp>
        <p:nvSpPr>
          <p:cNvPr id="45" name="Rounded Rectangle 44"/>
          <p:cNvSpPr/>
          <p:nvPr/>
        </p:nvSpPr>
        <p:spPr>
          <a:xfrm>
            <a:off x="1718208" y="5046970"/>
            <a:ext cx="1206502" cy="76364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100" dirty="0" smtClean="0">
                <a:solidFill>
                  <a:srgbClr val="004266"/>
                </a:solidFill>
                <a:latin typeface="Monaco" charset="0"/>
                <a:ea typeface="Monaco" charset="0"/>
                <a:cs typeface="Monaco" charset="0"/>
              </a:rPr>
              <a:t>Model Training</a:t>
            </a:r>
          </a:p>
          <a:p>
            <a:pPr algn="ctr" defTabSz="914377" eaLnBrk="0" fontAlgn="base">
              <a:spcBef>
                <a:spcPct val="0"/>
              </a:spcBef>
              <a:spcAft>
                <a:spcPct val="0"/>
              </a:spcAft>
              <a:defRPr/>
            </a:pPr>
            <a:r>
              <a:rPr lang="en-US" sz="900" dirty="0" smtClean="0">
                <a:solidFill>
                  <a:srgbClr val="004266"/>
                </a:solidFill>
                <a:latin typeface="Monaco" charset="0"/>
                <a:ea typeface="Monaco" charset="0"/>
                <a:cs typeface="Monaco" charset="0"/>
              </a:rPr>
              <a:t>(Learning)</a:t>
            </a:r>
            <a:endParaRPr lang="en-US" sz="900" dirty="0">
              <a:solidFill>
                <a:srgbClr val="004266"/>
              </a:solidFill>
              <a:latin typeface="Monaco" charset="0"/>
              <a:ea typeface="Monaco" charset="0"/>
              <a:cs typeface="Monaco" charset="0"/>
            </a:endParaRPr>
          </a:p>
        </p:txBody>
      </p:sp>
      <p:sp>
        <p:nvSpPr>
          <p:cNvPr id="46" name="Rounded Rectangle 45"/>
          <p:cNvSpPr/>
          <p:nvPr/>
        </p:nvSpPr>
        <p:spPr>
          <a:xfrm>
            <a:off x="3146701" y="5046970"/>
            <a:ext cx="1206502" cy="76364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100" dirty="0" smtClean="0">
                <a:solidFill>
                  <a:srgbClr val="004266"/>
                </a:solidFill>
                <a:latin typeface="Monaco" charset="0"/>
                <a:ea typeface="Monaco" charset="0"/>
                <a:cs typeface="Monaco" charset="0"/>
              </a:rPr>
              <a:t>Model Scoring</a:t>
            </a:r>
          </a:p>
        </p:txBody>
      </p:sp>
      <p:cxnSp>
        <p:nvCxnSpPr>
          <p:cNvPr id="47" name="Straight Connector 46"/>
          <p:cNvCxnSpPr>
            <a:stCxn id="50" idx="2"/>
            <a:endCxn id="43" idx="3"/>
          </p:cNvCxnSpPr>
          <p:nvPr/>
        </p:nvCxnSpPr>
        <p:spPr>
          <a:xfrm flipH="1">
            <a:off x="4493864" y="5235559"/>
            <a:ext cx="510946" cy="18920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0" name="Donut 49"/>
          <p:cNvSpPr/>
          <p:nvPr/>
        </p:nvSpPr>
        <p:spPr>
          <a:xfrm>
            <a:off x="5004810" y="5128314"/>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3" name="Straight Connector 52"/>
          <p:cNvCxnSpPr>
            <a:stCxn id="26" idx="1"/>
            <a:endCxn id="50" idx="6"/>
          </p:cNvCxnSpPr>
          <p:nvPr/>
        </p:nvCxnSpPr>
        <p:spPr>
          <a:xfrm flipH="1">
            <a:off x="5218250" y="5081193"/>
            <a:ext cx="586286" cy="15436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4523855" y="5465913"/>
            <a:ext cx="1854995" cy="461665"/>
          </a:xfrm>
          <a:prstGeom prst="rect">
            <a:avLst/>
          </a:prstGeom>
        </p:spPr>
        <p:txBody>
          <a:bodyPr wrap="none">
            <a:spAutoFit/>
          </a:bodyPr>
          <a:lstStyle/>
          <a:p>
            <a:r>
              <a:rPr lang="en-US" sz="1200" dirty="0" smtClean="0">
                <a:latin typeface="Comic Sans MS" charset="0"/>
                <a:ea typeface="Comic Sans MS" charset="0"/>
                <a:cs typeface="Comic Sans MS" charset="0"/>
              </a:rPr>
              <a:t>Predictive Maintenance</a:t>
            </a:r>
          </a:p>
          <a:p>
            <a:r>
              <a:rPr lang="en-US" sz="1200" dirty="0" smtClean="0">
                <a:latin typeface="Comic Sans MS" charset="0"/>
                <a:ea typeface="Comic Sans MS" charset="0"/>
                <a:cs typeface="Comic Sans MS" charset="0"/>
              </a:rPr>
              <a:t>&amp; Anomaly Detection</a:t>
            </a:r>
            <a:endParaRPr lang="en-US" sz="1200" dirty="0">
              <a:latin typeface="Comic Sans MS" charset="0"/>
              <a:ea typeface="Comic Sans MS" charset="0"/>
              <a:cs typeface="Comic Sans MS" charset="0"/>
            </a:endParaRPr>
          </a:p>
        </p:txBody>
      </p:sp>
    </p:spTree>
    <p:extLst>
      <p:ext uri="{BB962C8B-B14F-4D97-AF65-F5344CB8AC3E}">
        <p14:creationId xmlns:p14="http://schemas.microsoft.com/office/powerpoint/2010/main" val="21304010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Conversation System </a:t>
            </a:r>
            <a:r>
              <a:rPr lang="en-US" dirty="0" smtClean="0"/>
              <a:t>powered by </a:t>
            </a:r>
            <a:r>
              <a:rPr lang="en-US" dirty="0"/>
              <a:t>Machine | Deep </a:t>
            </a:r>
            <a:r>
              <a:rPr lang="en-US" dirty="0" smtClean="0"/>
              <a:t>Learning</a:t>
            </a:r>
            <a:endParaRPr lang="en-US" dirty="0"/>
          </a:p>
        </p:txBody>
      </p:sp>
      <p:sp>
        <p:nvSpPr>
          <p:cNvPr id="3" name="Subtitle 2"/>
          <p:cNvSpPr>
            <a:spLocks noGrp="1"/>
          </p:cNvSpPr>
          <p:nvPr>
            <p:ph type="subTitle" idx="1"/>
          </p:nvPr>
        </p:nvSpPr>
        <p:spPr/>
        <p:txBody>
          <a:bodyPr/>
          <a:lstStyle/>
          <a:p>
            <a:r>
              <a:rPr lang="en-US" dirty="0"/>
              <a:t>a </a:t>
            </a:r>
            <a:r>
              <a:rPr lang="en-US" dirty="0" smtClean="0"/>
              <a:t>machine | deep </a:t>
            </a:r>
            <a:r>
              <a:rPr lang="en-US" dirty="0"/>
              <a:t>learning, conversational dialog engine for creating chat bots</a:t>
            </a:r>
          </a:p>
        </p:txBody>
      </p:sp>
    </p:spTree>
    <p:extLst>
      <p:ext uri="{BB962C8B-B14F-4D97-AF65-F5344CB8AC3E}">
        <p14:creationId xmlns:p14="http://schemas.microsoft.com/office/powerpoint/2010/main" val="6611381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2889956" y="1961633"/>
            <a:ext cx="9155288" cy="3445745"/>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endParaRPr lang="en-US" sz="1200" dirty="0">
              <a:solidFill>
                <a:srgbClr val="004266"/>
              </a:solidFill>
              <a:latin typeface="Monaco" charset="0"/>
              <a:ea typeface="Monaco" charset="0"/>
              <a:cs typeface="Monaco" charset="0"/>
            </a:endParaRPr>
          </a:p>
        </p:txBody>
      </p:sp>
      <p:sp>
        <p:nvSpPr>
          <p:cNvPr id="2" name="Title 1"/>
          <p:cNvSpPr>
            <a:spLocks noGrp="1"/>
          </p:cNvSpPr>
          <p:nvPr>
            <p:ph type="title"/>
          </p:nvPr>
        </p:nvSpPr>
        <p:spPr/>
        <p:txBody>
          <a:bodyPr/>
          <a:lstStyle/>
          <a:p>
            <a:r>
              <a:rPr lang="en-US" dirty="0" smtClean="0"/>
              <a:t>Conversation System</a:t>
            </a:r>
            <a:endParaRPr lang="en-US" dirty="0"/>
          </a:p>
        </p:txBody>
      </p:sp>
      <p:sp>
        <p:nvSpPr>
          <p:cNvPr id="4" name="Rounded Rectangle 3"/>
          <p:cNvSpPr/>
          <p:nvPr/>
        </p:nvSpPr>
        <p:spPr>
          <a:xfrm>
            <a:off x="838199" y="2453085"/>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Voice</a:t>
            </a:r>
            <a:endParaRPr lang="en-US" sz="1200" dirty="0">
              <a:solidFill>
                <a:srgbClr val="004266"/>
              </a:solidFill>
              <a:latin typeface="Monaco" charset="0"/>
              <a:ea typeface="Monaco" charset="0"/>
              <a:cs typeface="Monaco" charset="0"/>
            </a:endParaRPr>
          </a:p>
        </p:txBody>
      </p:sp>
      <p:sp>
        <p:nvSpPr>
          <p:cNvPr id="5" name="Rounded Rectangle 4"/>
          <p:cNvSpPr/>
          <p:nvPr/>
        </p:nvSpPr>
        <p:spPr>
          <a:xfrm>
            <a:off x="838200" y="4344240"/>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Text</a:t>
            </a:r>
            <a:endParaRPr lang="en-US" sz="1200" dirty="0">
              <a:solidFill>
                <a:srgbClr val="004266"/>
              </a:solidFill>
              <a:latin typeface="Monaco" charset="0"/>
              <a:ea typeface="Monaco" charset="0"/>
              <a:cs typeface="Monaco" charset="0"/>
            </a:endParaRPr>
          </a:p>
        </p:txBody>
      </p:sp>
      <p:sp>
        <p:nvSpPr>
          <p:cNvPr id="6" name="Rectangle 5"/>
          <p:cNvSpPr/>
          <p:nvPr/>
        </p:nvSpPr>
        <p:spPr>
          <a:xfrm>
            <a:off x="173380" y="1602688"/>
            <a:ext cx="2666115"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Speech</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Recognition</a:t>
            </a:r>
            <a:endParaRPr lang="en-US" dirty="0">
              <a:solidFill>
                <a:srgbClr val="004266"/>
              </a:solidFill>
              <a:latin typeface="Monaco" charset="0"/>
              <a:ea typeface="Monaco" charset="0"/>
              <a:cs typeface="Monaco" charset="0"/>
            </a:endParaRPr>
          </a:p>
        </p:txBody>
      </p:sp>
      <p:cxnSp>
        <p:nvCxnSpPr>
          <p:cNvPr id="7" name="Straight Connector 6"/>
          <p:cNvCxnSpPr/>
          <p:nvPr/>
        </p:nvCxnSpPr>
        <p:spPr>
          <a:xfrm>
            <a:off x="2672640" y="2141180"/>
            <a:ext cx="0" cy="3556876"/>
          </a:xfrm>
          <a:prstGeom prst="line">
            <a:avLst/>
          </a:prstGeom>
          <a:noFill/>
          <a:ln w="25400" cap="flat" cmpd="sng" algn="ctr">
            <a:solidFill>
              <a:srgbClr val="00B2F2">
                <a:lumMod val="50000"/>
              </a:srgbClr>
            </a:solidFill>
            <a:prstDash val="dash"/>
          </a:ln>
          <a:effectLst/>
        </p:spPr>
      </p:cxnSp>
      <p:sp>
        <p:nvSpPr>
          <p:cNvPr id="8" name="Rounded Rectangular Callout 7"/>
          <p:cNvSpPr/>
          <p:nvPr/>
        </p:nvSpPr>
        <p:spPr>
          <a:xfrm>
            <a:off x="2190044" y="3285067"/>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今天天气如何？</a:t>
            </a:r>
            <a:endParaRPr lang="en-US" sz="1200" dirty="0"/>
          </a:p>
        </p:txBody>
      </p:sp>
      <p:cxnSp>
        <p:nvCxnSpPr>
          <p:cNvPr id="9" name="Straight Arrow Connector 8"/>
          <p:cNvCxnSpPr>
            <a:stCxn id="4" idx="3"/>
            <a:endCxn id="8" idx="0"/>
          </p:cNvCxnSpPr>
          <p:nvPr/>
        </p:nvCxnSpPr>
        <p:spPr>
          <a:xfrm>
            <a:off x="1942600" y="2716543"/>
            <a:ext cx="941711" cy="568524"/>
          </a:xfrm>
          <a:prstGeom prst="straightConnector1">
            <a:avLst/>
          </a:prstGeom>
          <a:noFill/>
          <a:ln w="19050" cap="flat" cmpd="sng" algn="ctr">
            <a:solidFill>
              <a:srgbClr val="00B2F2">
                <a:lumMod val="50000"/>
              </a:srgbClr>
            </a:solidFill>
            <a:prstDash val="solid"/>
            <a:headEnd type="none"/>
            <a:tailEnd type="arrow"/>
          </a:ln>
          <a:effectLst/>
        </p:spPr>
      </p:cxnSp>
      <p:cxnSp>
        <p:nvCxnSpPr>
          <p:cNvPr id="12" name="Straight Arrow Connector 11"/>
          <p:cNvCxnSpPr>
            <a:stCxn id="5" idx="3"/>
            <a:endCxn id="8" idx="2"/>
          </p:cNvCxnSpPr>
          <p:nvPr/>
        </p:nvCxnSpPr>
        <p:spPr>
          <a:xfrm flipV="1">
            <a:off x="1942601" y="3863175"/>
            <a:ext cx="941710" cy="744523"/>
          </a:xfrm>
          <a:prstGeom prst="straightConnector1">
            <a:avLst/>
          </a:prstGeom>
          <a:noFill/>
          <a:ln w="19050" cap="flat" cmpd="sng" algn="ctr">
            <a:solidFill>
              <a:srgbClr val="00B2F2">
                <a:lumMod val="50000"/>
              </a:srgbClr>
            </a:solidFill>
            <a:prstDash val="solid"/>
            <a:headEnd type="none"/>
            <a:tailEnd type="arrow"/>
          </a:ln>
          <a:effectLst/>
        </p:spPr>
      </p:cxnSp>
      <p:sp>
        <p:nvSpPr>
          <p:cNvPr id="21" name="Rectangle 20"/>
          <p:cNvSpPr/>
          <p:nvPr/>
        </p:nvSpPr>
        <p:spPr>
          <a:xfrm>
            <a:off x="3822278" y="1602688"/>
            <a:ext cx="4320413"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Natural</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Language</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Understanding</a:t>
            </a:r>
            <a:endParaRPr lang="en-US" dirty="0">
              <a:solidFill>
                <a:srgbClr val="004266"/>
              </a:solidFill>
              <a:latin typeface="Monaco" charset="0"/>
              <a:ea typeface="Monaco" charset="0"/>
              <a:cs typeface="Monaco" charset="0"/>
            </a:endParaRPr>
          </a:p>
        </p:txBody>
      </p:sp>
      <p:sp>
        <p:nvSpPr>
          <p:cNvPr id="22" name="Rounded Rectangle 21"/>
          <p:cNvSpPr/>
          <p:nvPr/>
        </p:nvSpPr>
        <p:spPr>
          <a:xfrm>
            <a:off x="4515557" y="2156180"/>
            <a:ext cx="3285066" cy="1390631"/>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NLU</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cxnSp>
        <p:nvCxnSpPr>
          <p:cNvPr id="23" name="Straight Arrow Connector 22"/>
          <p:cNvCxnSpPr>
            <a:stCxn id="8" idx="3"/>
            <a:endCxn id="22" idx="1"/>
          </p:cNvCxnSpPr>
          <p:nvPr/>
        </p:nvCxnSpPr>
        <p:spPr>
          <a:xfrm flipV="1">
            <a:off x="3578577" y="2851496"/>
            <a:ext cx="936980" cy="722625"/>
          </a:xfrm>
          <a:prstGeom prst="straightConnector1">
            <a:avLst/>
          </a:prstGeom>
          <a:noFill/>
          <a:ln w="19050" cap="flat" cmpd="sng" algn="ctr">
            <a:solidFill>
              <a:srgbClr val="00B2F2">
                <a:lumMod val="50000"/>
              </a:srgbClr>
            </a:solidFill>
            <a:prstDash val="solid"/>
            <a:headEnd type="none"/>
            <a:tailEnd type="arrow"/>
          </a:ln>
          <a:effectLst/>
        </p:spPr>
      </p:cxnSp>
      <p:sp>
        <p:nvSpPr>
          <p:cNvPr id="27" name="Rounded Rectangle 26"/>
          <p:cNvSpPr/>
          <p:nvPr/>
        </p:nvSpPr>
        <p:spPr>
          <a:xfrm>
            <a:off x="4780850"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Intent</a:t>
            </a:r>
            <a:endParaRPr lang="en-US" sz="720" dirty="0">
              <a:solidFill>
                <a:srgbClr val="004266"/>
              </a:solidFill>
              <a:latin typeface="Monaco" charset="0"/>
              <a:ea typeface="Monaco" charset="0"/>
              <a:cs typeface="Monaco" charset="0"/>
            </a:endParaRPr>
          </a:p>
        </p:txBody>
      </p:sp>
      <p:sp>
        <p:nvSpPr>
          <p:cNvPr id="30" name="Rounded Rectangle 29"/>
          <p:cNvSpPr/>
          <p:nvPr/>
        </p:nvSpPr>
        <p:spPr>
          <a:xfrm>
            <a:off x="6303439"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Entity</a:t>
            </a:r>
            <a:endParaRPr lang="en-US" sz="720" dirty="0">
              <a:solidFill>
                <a:srgbClr val="004266"/>
              </a:solidFill>
              <a:latin typeface="Monaco" charset="0"/>
              <a:ea typeface="Monaco" charset="0"/>
              <a:cs typeface="Monaco" charset="0"/>
            </a:endParaRPr>
          </a:p>
        </p:txBody>
      </p:sp>
      <p:cxnSp>
        <p:nvCxnSpPr>
          <p:cNvPr id="33" name="Straight Connector 32"/>
          <p:cNvCxnSpPr/>
          <p:nvPr/>
        </p:nvCxnSpPr>
        <p:spPr>
          <a:xfrm flipH="1">
            <a:off x="8229600" y="2156180"/>
            <a:ext cx="36685" cy="3104442"/>
          </a:xfrm>
          <a:prstGeom prst="line">
            <a:avLst/>
          </a:prstGeom>
          <a:noFill/>
          <a:ln w="25400" cap="flat" cmpd="sng" algn="ctr">
            <a:solidFill>
              <a:srgbClr val="00B2F2">
                <a:lumMod val="50000"/>
              </a:srgbClr>
            </a:solidFill>
            <a:prstDash val="dash"/>
          </a:ln>
          <a:effectLst/>
        </p:spPr>
      </p:cxnSp>
      <p:sp>
        <p:nvSpPr>
          <p:cNvPr id="34" name="Rectangle 33"/>
          <p:cNvSpPr/>
          <p:nvPr/>
        </p:nvSpPr>
        <p:spPr>
          <a:xfrm>
            <a:off x="9550972" y="1604461"/>
            <a:ext cx="1976824"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Dialog</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Engine</a:t>
            </a:r>
            <a:endParaRPr lang="en-US" dirty="0">
              <a:solidFill>
                <a:srgbClr val="004266"/>
              </a:solidFill>
              <a:latin typeface="Monaco" charset="0"/>
              <a:ea typeface="Monaco" charset="0"/>
              <a:cs typeface="Monaco" charset="0"/>
            </a:endParaRPr>
          </a:p>
        </p:txBody>
      </p:sp>
      <p:sp>
        <p:nvSpPr>
          <p:cNvPr id="35" name="Rounded Rectangle 34"/>
          <p:cNvSpPr/>
          <p:nvPr/>
        </p:nvSpPr>
        <p:spPr>
          <a:xfrm>
            <a:off x="8602133" y="2166957"/>
            <a:ext cx="3285066" cy="1906398"/>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Dialog</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sp>
        <p:nvSpPr>
          <p:cNvPr id="36" name="Rounded Rectangle 35"/>
          <p:cNvSpPr/>
          <p:nvPr/>
        </p:nvSpPr>
        <p:spPr>
          <a:xfrm>
            <a:off x="8932344" y="261494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Reference</a:t>
            </a:r>
          </a:p>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Engine</a:t>
            </a:r>
            <a:endParaRPr lang="en-US" sz="720" dirty="0">
              <a:solidFill>
                <a:srgbClr val="004266"/>
              </a:solidFill>
              <a:latin typeface="Monaco" charset="0"/>
              <a:ea typeface="Monaco" charset="0"/>
              <a:cs typeface="Monaco" charset="0"/>
            </a:endParaRPr>
          </a:p>
        </p:txBody>
      </p:sp>
      <p:sp>
        <p:nvSpPr>
          <p:cNvPr id="37" name="Rounded Rectangle 36"/>
          <p:cNvSpPr/>
          <p:nvPr/>
        </p:nvSpPr>
        <p:spPr>
          <a:xfrm>
            <a:off x="10433774" y="2614429"/>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Response Action</a:t>
            </a:r>
            <a:endParaRPr lang="en-US" sz="720" dirty="0">
              <a:solidFill>
                <a:srgbClr val="004266"/>
              </a:solidFill>
              <a:latin typeface="Monaco" charset="0"/>
              <a:ea typeface="Monaco" charset="0"/>
              <a:cs typeface="Monaco" charset="0"/>
            </a:endParaRPr>
          </a:p>
        </p:txBody>
      </p:sp>
      <p:sp>
        <p:nvSpPr>
          <p:cNvPr id="38" name="Rounded Rectangle 37"/>
          <p:cNvSpPr/>
          <p:nvPr/>
        </p:nvSpPr>
        <p:spPr>
          <a:xfrm>
            <a:off x="8932343" y="338851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State Management</a:t>
            </a:r>
            <a:endParaRPr lang="en-US" sz="720" dirty="0">
              <a:solidFill>
                <a:srgbClr val="004266"/>
              </a:solidFill>
              <a:latin typeface="Monaco" charset="0"/>
              <a:ea typeface="Monaco" charset="0"/>
              <a:cs typeface="Monaco" charset="0"/>
            </a:endParaRPr>
          </a:p>
        </p:txBody>
      </p:sp>
      <p:sp>
        <p:nvSpPr>
          <p:cNvPr id="39" name="Rounded Rectangle 38"/>
          <p:cNvSpPr/>
          <p:nvPr/>
        </p:nvSpPr>
        <p:spPr>
          <a:xfrm>
            <a:off x="10433772" y="3411343"/>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Inbound/Outbound API</a:t>
            </a:r>
            <a:endParaRPr lang="en-US" sz="720" dirty="0">
              <a:solidFill>
                <a:srgbClr val="004266"/>
              </a:solidFill>
              <a:latin typeface="Monaco" charset="0"/>
              <a:ea typeface="Monaco" charset="0"/>
              <a:cs typeface="Monaco" charset="0"/>
            </a:endParaRPr>
          </a:p>
        </p:txBody>
      </p:sp>
      <p:cxnSp>
        <p:nvCxnSpPr>
          <p:cNvPr id="40" name="Straight Arrow Connector 39"/>
          <p:cNvCxnSpPr>
            <a:stCxn id="22" idx="3"/>
            <a:endCxn id="35" idx="1"/>
          </p:cNvCxnSpPr>
          <p:nvPr/>
        </p:nvCxnSpPr>
        <p:spPr>
          <a:xfrm>
            <a:off x="7800623" y="2851496"/>
            <a:ext cx="801510" cy="268660"/>
          </a:xfrm>
          <a:prstGeom prst="straightConnector1">
            <a:avLst/>
          </a:prstGeom>
          <a:noFill/>
          <a:ln w="19050" cap="flat" cmpd="sng" algn="ctr">
            <a:solidFill>
              <a:srgbClr val="00B2F2">
                <a:lumMod val="50000"/>
              </a:srgbClr>
            </a:solidFill>
            <a:prstDash val="solid"/>
            <a:headEnd type="none"/>
            <a:tailEnd type="arrow"/>
          </a:ln>
          <a:effectLst/>
        </p:spPr>
      </p:cxnSp>
      <p:sp>
        <p:nvSpPr>
          <p:cNvPr id="43" name="Can 42"/>
          <p:cNvSpPr/>
          <p:nvPr/>
        </p:nvSpPr>
        <p:spPr>
          <a:xfrm>
            <a:off x="10852123" y="5631346"/>
            <a:ext cx="1003354" cy="101939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External System</a:t>
            </a:r>
            <a:endParaRPr lang="en-US" sz="1200" dirty="0">
              <a:solidFill>
                <a:srgbClr val="004266"/>
              </a:solidFill>
              <a:latin typeface="Monaco" charset="0"/>
              <a:ea typeface="Monaco" charset="0"/>
              <a:cs typeface="Monaco" charset="0"/>
            </a:endParaRPr>
          </a:p>
        </p:txBody>
      </p:sp>
      <p:cxnSp>
        <p:nvCxnSpPr>
          <p:cNvPr id="44" name="Straight Arrow Connector 43"/>
          <p:cNvCxnSpPr>
            <a:stCxn id="39" idx="3"/>
            <a:endCxn id="43" idx="1"/>
          </p:cNvCxnSpPr>
          <p:nvPr/>
        </p:nvCxnSpPr>
        <p:spPr>
          <a:xfrm flipH="1">
            <a:off x="11353800" y="3713333"/>
            <a:ext cx="251191" cy="1918013"/>
          </a:xfrm>
          <a:prstGeom prst="curvedConnector4">
            <a:avLst>
              <a:gd name="adj1" fmla="val -91006"/>
              <a:gd name="adj2" fmla="val 57872"/>
            </a:avLst>
          </a:prstGeom>
          <a:noFill/>
          <a:ln w="19050" cap="flat" cmpd="sng" algn="ctr">
            <a:solidFill>
              <a:srgbClr val="00B2F2">
                <a:lumMod val="50000"/>
              </a:srgbClr>
            </a:solidFill>
            <a:prstDash val="solid"/>
            <a:headEnd type="triangle"/>
            <a:tailEnd type="arrow"/>
          </a:ln>
          <a:effectLst/>
        </p:spPr>
      </p:cxnSp>
      <p:sp>
        <p:nvSpPr>
          <p:cNvPr id="48" name="Rounded Rectangular Callout 47"/>
          <p:cNvSpPr/>
          <p:nvPr/>
        </p:nvSpPr>
        <p:spPr>
          <a:xfrm>
            <a:off x="3138303" y="4575661"/>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今天天气不错</a:t>
            </a:r>
            <a:r>
              <a:rPr lang="en-US" altLang="zh-CN" sz="1200" dirty="0" smtClean="0"/>
              <a:t>....</a:t>
            </a:r>
            <a:endParaRPr lang="en-US" sz="1200" dirty="0"/>
          </a:p>
        </p:txBody>
      </p:sp>
      <p:cxnSp>
        <p:nvCxnSpPr>
          <p:cNvPr id="49" name="Straight Arrow Connector 48"/>
          <p:cNvCxnSpPr>
            <a:stCxn id="35" idx="2"/>
            <a:endCxn id="48" idx="2"/>
          </p:cNvCxnSpPr>
          <p:nvPr/>
        </p:nvCxnSpPr>
        <p:spPr>
          <a:xfrm rot="5400000">
            <a:off x="6498411" y="1407514"/>
            <a:ext cx="1080414" cy="6412096"/>
          </a:xfrm>
          <a:prstGeom prst="curvedConnector3">
            <a:avLst>
              <a:gd name="adj1" fmla="val 190120"/>
            </a:avLst>
          </a:prstGeom>
          <a:noFill/>
          <a:ln w="19050" cap="flat" cmpd="sng" algn="ctr">
            <a:solidFill>
              <a:srgbClr val="00B2F2">
                <a:lumMod val="50000"/>
              </a:srgbClr>
            </a:solidFill>
            <a:prstDash val="solid"/>
            <a:headEnd type="none"/>
            <a:tailEnd type="arrow"/>
          </a:ln>
          <a:effectLst/>
        </p:spPr>
      </p:cxnSp>
      <p:cxnSp>
        <p:nvCxnSpPr>
          <p:cNvPr id="54" name="Straight Arrow Connector 53"/>
          <p:cNvCxnSpPr>
            <a:stCxn id="48" idx="1"/>
            <a:endCxn id="5" idx="3"/>
          </p:cNvCxnSpPr>
          <p:nvPr/>
        </p:nvCxnSpPr>
        <p:spPr>
          <a:xfrm flipH="1" flipV="1">
            <a:off x="1942601" y="4607698"/>
            <a:ext cx="1195702" cy="257017"/>
          </a:xfrm>
          <a:prstGeom prst="straightConnector1">
            <a:avLst/>
          </a:prstGeom>
          <a:noFill/>
          <a:ln w="19050" cap="flat" cmpd="sng" algn="ctr">
            <a:solidFill>
              <a:srgbClr val="00B2F2">
                <a:lumMod val="50000"/>
              </a:srgbClr>
            </a:solidFill>
            <a:prstDash val="solid"/>
            <a:headEnd type="none"/>
            <a:tailEnd type="arrow"/>
          </a:ln>
          <a:effectLst/>
        </p:spPr>
      </p:cxnSp>
      <p:cxnSp>
        <p:nvCxnSpPr>
          <p:cNvPr id="57" name="Straight Arrow Connector 56"/>
          <p:cNvCxnSpPr>
            <a:stCxn id="48" idx="1"/>
            <a:endCxn id="4" idx="2"/>
          </p:cNvCxnSpPr>
          <p:nvPr/>
        </p:nvCxnSpPr>
        <p:spPr>
          <a:xfrm flipH="1" flipV="1">
            <a:off x="1390400" y="2980000"/>
            <a:ext cx="1747903" cy="1884715"/>
          </a:xfrm>
          <a:prstGeom prst="straightConnector1">
            <a:avLst/>
          </a:prstGeom>
          <a:noFill/>
          <a:ln w="19050" cap="flat" cmpd="sng" algn="ctr">
            <a:solidFill>
              <a:srgbClr val="00B2F2">
                <a:lumMod val="50000"/>
              </a:srgbClr>
            </a:solidFill>
            <a:prstDash val="solid"/>
            <a:headEnd type="none"/>
            <a:tailEnd type="arrow"/>
          </a:ln>
          <a:effectLst/>
        </p:spPr>
      </p:cxnSp>
      <p:sp>
        <p:nvSpPr>
          <p:cNvPr id="70" name="Rounded Rectangle 69"/>
          <p:cNvSpPr/>
          <p:nvPr/>
        </p:nvSpPr>
        <p:spPr>
          <a:xfrm>
            <a:off x="5454051" y="4236301"/>
            <a:ext cx="4570139" cy="89961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Model</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Management</a:t>
            </a:r>
            <a:endParaRPr lang="en-US" sz="900" dirty="0">
              <a:solidFill>
                <a:srgbClr val="004266"/>
              </a:solidFill>
              <a:latin typeface="Monaco" charset="0"/>
              <a:ea typeface="Monaco" charset="0"/>
              <a:cs typeface="Monaco" charset="0"/>
            </a:endParaRPr>
          </a:p>
        </p:txBody>
      </p:sp>
      <p:sp>
        <p:nvSpPr>
          <p:cNvPr id="72" name="Can 71"/>
          <p:cNvSpPr/>
          <p:nvPr/>
        </p:nvSpPr>
        <p:spPr>
          <a:xfrm>
            <a:off x="5775679" y="4585954"/>
            <a:ext cx="1065387"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Model</a:t>
            </a:r>
            <a:endParaRPr lang="en-US" sz="1200" dirty="0">
              <a:solidFill>
                <a:srgbClr val="004266"/>
              </a:solidFill>
              <a:latin typeface="Monaco" charset="0"/>
              <a:ea typeface="Monaco" charset="0"/>
              <a:cs typeface="Monaco" charset="0"/>
            </a:endParaRPr>
          </a:p>
        </p:txBody>
      </p:sp>
      <p:sp>
        <p:nvSpPr>
          <p:cNvPr id="73" name="Can 72"/>
          <p:cNvSpPr/>
          <p:nvPr/>
        </p:nvSpPr>
        <p:spPr>
          <a:xfrm>
            <a:off x="7379946" y="4600276"/>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Training</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Data</a:t>
            </a:r>
            <a:endParaRPr lang="en-US" sz="1200" dirty="0">
              <a:solidFill>
                <a:srgbClr val="004266"/>
              </a:solidFill>
              <a:latin typeface="Monaco" charset="0"/>
              <a:ea typeface="Monaco" charset="0"/>
              <a:cs typeface="Monaco" charset="0"/>
            </a:endParaRPr>
          </a:p>
        </p:txBody>
      </p:sp>
      <p:sp>
        <p:nvSpPr>
          <p:cNvPr id="74" name="Lightning Bolt 73"/>
          <p:cNvSpPr/>
          <p:nvPr/>
        </p:nvSpPr>
        <p:spPr>
          <a:xfrm>
            <a:off x="5980965" y="3410832"/>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6228820" y="3519173"/>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76" name="Lightning Bolt 75"/>
          <p:cNvSpPr/>
          <p:nvPr/>
        </p:nvSpPr>
        <p:spPr>
          <a:xfrm>
            <a:off x="10137584" y="3856765"/>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0385439" y="3965106"/>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81" name="Can 80"/>
          <p:cNvSpPr/>
          <p:nvPr/>
        </p:nvSpPr>
        <p:spPr>
          <a:xfrm>
            <a:off x="8725362" y="4567779"/>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Pipeline</a:t>
            </a:r>
            <a:r>
              <a:rPr lang="zh-CN" altLang="en-US" sz="1200" dirty="0" smtClean="0">
                <a:solidFill>
                  <a:srgbClr val="004266"/>
                </a:solidFill>
                <a:latin typeface="Monaco" charset="0"/>
                <a:ea typeface="Monaco" charset="0"/>
                <a:cs typeface="Monaco" charset="0"/>
              </a:rPr>
              <a:t> </a:t>
            </a:r>
            <a:r>
              <a:rPr lang="en-US" altLang="zh-CN" sz="1200" dirty="0" err="1" smtClean="0">
                <a:solidFill>
                  <a:srgbClr val="004266"/>
                </a:solidFill>
                <a:latin typeface="Monaco" charset="0"/>
                <a:ea typeface="Monaco" charset="0"/>
                <a:cs typeface="Monaco" charset="0"/>
              </a:rPr>
              <a:t>Config</a:t>
            </a:r>
            <a:endParaRPr lang="en-US" sz="1200" dirty="0">
              <a:solidFill>
                <a:srgbClr val="004266"/>
              </a:solidFill>
              <a:latin typeface="Monaco" charset="0"/>
              <a:ea typeface="Monaco" charset="0"/>
              <a:cs typeface="Monaco" charset="0"/>
            </a:endParaRPr>
          </a:p>
        </p:txBody>
      </p:sp>
      <p:sp>
        <p:nvSpPr>
          <p:cNvPr id="83" name="矩形 37"/>
          <p:cNvSpPr/>
          <p:nvPr/>
        </p:nvSpPr>
        <p:spPr>
          <a:xfrm>
            <a:off x="1925672" y="2907020"/>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STT</a:t>
            </a:r>
            <a:endParaRPr kumimoji="1" lang="zh-CN" altLang="en-US" sz="1000" dirty="0">
              <a:solidFill>
                <a:schemeClr val="tx1"/>
              </a:solidFill>
              <a:latin typeface="Times" charset="0"/>
              <a:ea typeface="Times" charset="0"/>
              <a:cs typeface="Times" charset="0"/>
            </a:endParaRPr>
          </a:p>
        </p:txBody>
      </p:sp>
      <p:sp>
        <p:nvSpPr>
          <p:cNvPr id="84" name="矩形 38"/>
          <p:cNvSpPr/>
          <p:nvPr/>
        </p:nvSpPr>
        <p:spPr>
          <a:xfrm>
            <a:off x="1280723" y="3317976"/>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TTS</a:t>
            </a:r>
            <a:endParaRPr kumimoji="1" lang="zh-CN" altLang="en-US" sz="1000" dirty="0">
              <a:solidFill>
                <a:schemeClr val="tx1"/>
              </a:solidFill>
              <a:latin typeface="Times" charset="0"/>
              <a:ea typeface="Times" charset="0"/>
              <a:cs typeface="Times" charset="0"/>
            </a:endParaRPr>
          </a:p>
        </p:txBody>
      </p:sp>
    </p:spTree>
    <p:extLst>
      <p:ext uri="{BB962C8B-B14F-4D97-AF65-F5344CB8AC3E}">
        <p14:creationId xmlns:p14="http://schemas.microsoft.com/office/powerpoint/2010/main" val="668934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97" y="195792"/>
            <a:ext cx="10515600" cy="1325563"/>
          </a:xfrm>
        </p:spPr>
        <p:txBody>
          <a:bodyPr/>
          <a:lstStyle/>
          <a:p>
            <a:r>
              <a:rPr lang="en-US" dirty="0" smtClean="0"/>
              <a:t>Reference</a:t>
            </a:r>
            <a:endParaRPr lang="en-US" dirty="0"/>
          </a:p>
        </p:txBody>
      </p:sp>
      <p:pic>
        <p:nvPicPr>
          <p:cNvPr id="5" name="Picture 4"/>
          <p:cNvPicPr>
            <a:picLocks noChangeAspect="1"/>
          </p:cNvPicPr>
          <p:nvPr/>
        </p:nvPicPr>
        <p:blipFill>
          <a:blip r:embed="rId2"/>
          <a:stretch>
            <a:fillRect/>
          </a:stretch>
        </p:blipFill>
        <p:spPr>
          <a:xfrm>
            <a:off x="6589703" y="1521355"/>
            <a:ext cx="4664568" cy="3838222"/>
          </a:xfrm>
          <a:prstGeom prst="rect">
            <a:avLst/>
          </a:prstGeom>
        </p:spPr>
      </p:pic>
      <p:pic>
        <p:nvPicPr>
          <p:cNvPr id="4" name="Content Placeholder 3"/>
          <p:cNvPicPr>
            <a:picLocks noGrp="1" noChangeAspect="1"/>
          </p:cNvPicPr>
          <p:nvPr>
            <p:ph idx="1"/>
          </p:nvPr>
        </p:nvPicPr>
        <p:blipFill>
          <a:blip r:embed="rId3"/>
          <a:stretch>
            <a:fillRect/>
          </a:stretch>
        </p:blipFill>
        <p:spPr>
          <a:xfrm>
            <a:off x="407775" y="1521355"/>
            <a:ext cx="5675544" cy="3672065"/>
          </a:xfrm>
          <a:prstGeom prst="rect">
            <a:avLst/>
          </a:prstGeom>
        </p:spPr>
      </p:pic>
      <p:pic>
        <p:nvPicPr>
          <p:cNvPr id="6" name="Picture 5"/>
          <p:cNvPicPr>
            <a:picLocks noChangeAspect="1"/>
          </p:cNvPicPr>
          <p:nvPr/>
        </p:nvPicPr>
        <p:blipFill>
          <a:blip r:embed="rId4"/>
          <a:stretch>
            <a:fillRect/>
          </a:stretch>
        </p:blipFill>
        <p:spPr>
          <a:xfrm>
            <a:off x="3780899" y="3878263"/>
            <a:ext cx="3520995" cy="2962628"/>
          </a:xfrm>
          <a:prstGeom prst="rect">
            <a:avLst/>
          </a:prstGeom>
        </p:spPr>
      </p:pic>
    </p:spTree>
    <p:extLst>
      <p:ext uri="{BB962C8B-B14F-4D97-AF65-F5344CB8AC3E}">
        <p14:creationId xmlns:p14="http://schemas.microsoft.com/office/powerpoint/2010/main" val="1056382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6388</TotalTime>
  <Words>1627</Words>
  <Application>Microsoft Macintosh PowerPoint</Application>
  <PresentationFormat>Widescreen</PresentationFormat>
  <Paragraphs>419</Paragraphs>
  <Slides>49</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49</vt:i4>
      </vt:variant>
    </vt:vector>
  </HeadingPairs>
  <TitlesOfParts>
    <vt:vector size="63" baseType="lpstr">
      <vt:lpstr>-apple-system</vt:lpstr>
      <vt:lpstr>Calibri</vt:lpstr>
      <vt:lpstr>Calibri Light</vt:lpstr>
      <vt:lpstr>Comic Sans MS</vt:lpstr>
      <vt:lpstr>DengXian</vt:lpstr>
      <vt:lpstr>DengXian Light</vt:lpstr>
      <vt:lpstr>Mangal</vt:lpstr>
      <vt:lpstr>Monaco</vt:lpstr>
      <vt:lpstr>ＭＳ Ｐゴシック</vt:lpstr>
      <vt:lpstr>SFMono-Regular</vt:lpstr>
      <vt:lpstr>Times</vt:lpstr>
      <vt:lpstr>Wingdings</vt:lpstr>
      <vt:lpstr>Arial</vt:lpstr>
      <vt:lpstr>Office Theme</vt:lpstr>
      <vt:lpstr>Architecture Design</vt:lpstr>
      <vt:lpstr>PowerPoint Presentation</vt:lpstr>
      <vt:lpstr>PowerPoint Presentation</vt:lpstr>
      <vt:lpstr>Conversation System</vt:lpstr>
      <vt:lpstr>PowerPoint Presentation</vt:lpstr>
      <vt:lpstr>PowerPoint Presentation</vt:lpstr>
      <vt:lpstr>Conversation System powered by Machine | Deep Learning</vt:lpstr>
      <vt:lpstr>Conversation System</vt:lpstr>
      <vt:lpstr>Reference</vt:lpstr>
      <vt:lpstr>PowerPoint Presentation</vt:lpstr>
      <vt:lpstr>PowerPoint Presentation</vt:lpstr>
      <vt:lpstr>Machine Learning based NLU</vt:lpstr>
      <vt:lpstr>PowerPoint Presentation</vt:lpstr>
      <vt:lpstr>PowerPoint Presentation</vt:lpstr>
      <vt:lpstr>Natural Language Processing Toolkit</vt:lpstr>
      <vt:lpstr>Performance</vt:lpstr>
      <vt:lpstr>Sklearn Classification</vt:lpstr>
      <vt:lpstr>Linear dialogs </vt:lpstr>
      <vt:lpstr>RCNN</vt:lpstr>
      <vt:lpstr>Backup</vt:lpstr>
      <vt:lpstr>人机对话的三个层次</vt:lpstr>
      <vt:lpstr>ChatterBot</vt:lpstr>
      <vt:lpstr>Setup Environment</vt:lpstr>
      <vt:lpstr>First Try</vt:lpstr>
      <vt:lpstr>手动训练</vt:lpstr>
      <vt:lpstr>算法相关</vt:lpstr>
      <vt:lpstr>分词jieba</vt:lpstr>
      <vt:lpstr>Set-up</vt:lpstr>
      <vt:lpstr>PowerPoint Presentation</vt:lpstr>
      <vt:lpstr>dependency resolution</vt:lpstr>
      <vt:lpstr>dependency issue: six, numpy</vt:lpstr>
      <vt:lpstr>PowerPoint Presentation</vt:lpstr>
      <vt:lpstr>UI</vt:lpstr>
      <vt:lpstr>Architecture</vt:lpstr>
      <vt:lpstr>Visualization of story training data </vt:lpstr>
      <vt:lpstr>Training your bot</vt:lpstr>
      <vt:lpstr>Logic Architecture</vt:lpstr>
      <vt:lpstr>Achieve this generalisation by creating a policy based on Machine Learning</vt:lpstr>
      <vt:lpstr>FAQ</vt:lpstr>
      <vt:lpstr>PowerPoint Presentation</vt:lpstr>
      <vt:lpstr>On-device processing</vt:lpstr>
      <vt:lpstr>CORE FEATURES</vt:lpstr>
      <vt:lpstr>IoT End to End System</vt:lpstr>
      <vt:lpstr>IoT data abstraction</vt:lpstr>
      <vt:lpstr>IoT platform : data abstraction layers</vt:lpstr>
      <vt:lpstr>Capturing an IoT System with a graph data base</vt:lpstr>
      <vt:lpstr>Capturing IoT data as a graph</vt:lpstr>
      <vt:lpstr>IoT Chatbot  http://radiostud.io/facilities-management-iot-chatbot-azure-iot/</vt:lpstr>
      <vt:lpstr>Facilities Management with IoT Chatbot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 Ning Wang</dc:creator>
  <cp:lastModifiedBy>Xi Ning Wang</cp:lastModifiedBy>
  <cp:revision>125</cp:revision>
  <dcterms:created xsi:type="dcterms:W3CDTF">2017-08-05T12:46:59Z</dcterms:created>
  <dcterms:modified xsi:type="dcterms:W3CDTF">2017-10-03T12:37:07Z</dcterms:modified>
</cp:coreProperties>
</file>